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8" r:id="rId1"/>
  </p:sldMasterIdLst>
  <p:notesMasterIdLst>
    <p:notesMasterId r:id="rId62"/>
  </p:notesMasterIdLst>
  <p:sldIdLst>
    <p:sldId id="256" r:id="rId2"/>
    <p:sldId id="264" r:id="rId3"/>
    <p:sldId id="277" r:id="rId4"/>
    <p:sldId id="278" r:id="rId5"/>
    <p:sldId id="290" r:id="rId6"/>
    <p:sldId id="265" r:id="rId7"/>
    <p:sldId id="279" r:id="rId8"/>
    <p:sldId id="281" r:id="rId9"/>
    <p:sldId id="266" r:id="rId10"/>
    <p:sldId id="267" r:id="rId11"/>
    <p:sldId id="283" r:id="rId12"/>
    <p:sldId id="268" r:id="rId13"/>
    <p:sldId id="269" r:id="rId14"/>
    <p:sldId id="285" r:id="rId15"/>
    <p:sldId id="286" r:id="rId16"/>
    <p:sldId id="284" r:id="rId17"/>
    <p:sldId id="270" r:id="rId18"/>
    <p:sldId id="287" r:id="rId19"/>
    <p:sldId id="289" r:id="rId20"/>
    <p:sldId id="288" r:id="rId21"/>
    <p:sldId id="291" r:id="rId22"/>
    <p:sldId id="292" r:id="rId23"/>
    <p:sldId id="271" r:id="rId24"/>
    <p:sldId id="272" r:id="rId25"/>
    <p:sldId id="293" r:id="rId26"/>
    <p:sldId id="294" r:id="rId27"/>
    <p:sldId id="295" r:id="rId28"/>
    <p:sldId id="296" r:id="rId29"/>
    <p:sldId id="298" r:id="rId30"/>
    <p:sldId id="273" r:id="rId31"/>
    <p:sldId id="322" r:id="rId32"/>
    <p:sldId id="321" r:id="rId33"/>
    <p:sldId id="310" r:id="rId34"/>
    <p:sldId id="274" r:id="rId35"/>
    <p:sldId id="257" r:id="rId36"/>
    <p:sldId id="275" r:id="rId37"/>
    <p:sldId id="297" r:id="rId38"/>
    <p:sldId id="259" r:id="rId39"/>
    <p:sldId id="300" r:id="rId40"/>
    <p:sldId id="316" r:id="rId41"/>
    <p:sldId id="317" r:id="rId42"/>
    <p:sldId id="318" r:id="rId43"/>
    <p:sldId id="323" r:id="rId44"/>
    <p:sldId id="320" r:id="rId45"/>
    <p:sldId id="319" r:id="rId46"/>
    <p:sldId id="260" r:id="rId47"/>
    <p:sldId id="261" r:id="rId48"/>
    <p:sldId id="308" r:id="rId49"/>
    <p:sldId id="311" r:id="rId50"/>
    <p:sldId id="262" r:id="rId51"/>
    <p:sldId id="312" r:id="rId52"/>
    <p:sldId id="313" r:id="rId53"/>
    <p:sldId id="324" r:id="rId54"/>
    <p:sldId id="303" r:id="rId55"/>
    <p:sldId id="304" r:id="rId56"/>
    <p:sldId id="305" r:id="rId57"/>
    <p:sldId id="301" r:id="rId58"/>
    <p:sldId id="302" r:id="rId59"/>
    <p:sldId id="315" r:id="rId60"/>
    <p:sldId id="314" r:id="rId6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tudent" initials="s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AC765"/>
    <a:srgbClr val="EACA42"/>
    <a:srgbClr val="FF2D2D"/>
    <a:srgbClr val="E5F23A"/>
    <a:srgbClr val="FB31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687" autoAdjust="0"/>
    <p:restoredTop sz="94660"/>
  </p:normalViewPr>
  <p:slideViewPr>
    <p:cSldViewPr>
      <p:cViewPr varScale="1">
        <p:scale>
          <a:sx n="117" d="100"/>
          <a:sy n="117" d="100"/>
        </p:scale>
        <p:origin x="-1602" y="-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517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75C4DC-7AB1-4790-8B03-BE10E8EC4902}" type="datetimeFigureOut">
              <a:rPr lang="en-GB" smtClean="0"/>
              <a:t>25/05/2017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CA16A-9D08-4A48-980B-83F66190B1F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04088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orizon.png"/>
          <p:cNvPicPr>
            <a:picLocks noChangeAspect="1"/>
          </p:cNvPicPr>
          <p:nvPr/>
        </p:nvPicPr>
        <p:blipFill>
          <a:blip r:embed="rId2" cstate="print"/>
          <a:srcRect t="33333"/>
          <a:stretch>
            <a:fillRect/>
          </a:stretch>
        </p:blipFill>
        <p:spPr>
          <a:xfrm>
            <a:off x="0" y="-963488"/>
            <a:ext cx="9144000" cy="45720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D3313-EB6D-4D1C-A5E0-44467BA26DC3}" type="datetime1">
              <a:rPr lang="en-GB" smtClean="0"/>
              <a:t>25/05/2017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D302D-FBDC-4F5A-A4A2-20337FC70061}" type="slidenum">
              <a:rPr lang="en-GB" smtClean="0"/>
              <a:t>‹#›</a:t>
            </a:fld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3501008"/>
            <a:ext cx="64008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1700" baseline="0">
                <a:solidFill>
                  <a:schemeClr val="tx2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908720"/>
            <a:ext cx="7772400" cy="1470025"/>
          </a:xfrm>
        </p:spPr>
        <p:txBody>
          <a:bodyPr/>
          <a:lstStyle>
            <a:lvl1pPr algn="ctr">
              <a:defRPr sz="3200"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orizo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447800"/>
            <a:ext cx="2971800" cy="1097280"/>
          </a:xfrm>
        </p:spPr>
        <p:txBody>
          <a:bodyPr anchor="b"/>
          <a:lstStyle>
            <a:lvl1pPr algn="l">
              <a:defRPr sz="1800" b="0" i="0" cap="none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657344" y="1447800"/>
            <a:ext cx="3419856" cy="3474720"/>
          </a:xfrm>
          <a:custGeom>
            <a:avLst/>
            <a:gdLst>
              <a:gd name="connsiteX0" fmla="*/ 0 w 3419856"/>
              <a:gd name="connsiteY0" fmla="*/ 74450 h 3429000"/>
              <a:gd name="connsiteX1" fmla="*/ 21806 w 3419856"/>
              <a:gd name="connsiteY1" fmla="*/ 21806 h 3429000"/>
              <a:gd name="connsiteX2" fmla="*/ 74450 w 3419856"/>
              <a:gd name="connsiteY2" fmla="*/ 0 h 3429000"/>
              <a:gd name="connsiteX3" fmla="*/ 3345406 w 3419856"/>
              <a:gd name="connsiteY3" fmla="*/ 0 h 3429000"/>
              <a:gd name="connsiteX4" fmla="*/ 3398050 w 3419856"/>
              <a:gd name="connsiteY4" fmla="*/ 21806 h 3429000"/>
              <a:gd name="connsiteX5" fmla="*/ 3419856 w 3419856"/>
              <a:gd name="connsiteY5" fmla="*/ 74450 h 3429000"/>
              <a:gd name="connsiteX6" fmla="*/ 3419856 w 3419856"/>
              <a:gd name="connsiteY6" fmla="*/ 3354550 h 3429000"/>
              <a:gd name="connsiteX7" fmla="*/ 3398050 w 3419856"/>
              <a:gd name="connsiteY7" fmla="*/ 3407194 h 3429000"/>
              <a:gd name="connsiteX8" fmla="*/ 3345406 w 3419856"/>
              <a:gd name="connsiteY8" fmla="*/ 3429000 h 3429000"/>
              <a:gd name="connsiteX9" fmla="*/ 74450 w 3419856"/>
              <a:gd name="connsiteY9" fmla="*/ 3429000 h 3429000"/>
              <a:gd name="connsiteX10" fmla="*/ 21806 w 3419856"/>
              <a:gd name="connsiteY10" fmla="*/ 3407194 h 3429000"/>
              <a:gd name="connsiteX11" fmla="*/ 0 w 3419856"/>
              <a:gd name="connsiteY11" fmla="*/ 3354550 h 3429000"/>
              <a:gd name="connsiteX12" fmla="*/ 0 w 3419856"/>
              <a:gd name="connsiteY12" fmla="*/ 74450 h 3429000"/>
              <a:gd name="connsiteX0" fmla="*/ 0 w 3419856"/>
              <a:gd name="connsiteY0" fmla="*/ 74450 h 3429000"/>
              <a:gd name="connsiteX1" fmla="*/ 21806 w 3419856"/>
              <a:gd name="connsiteY1" fmla="*/ 21806 h 3429000"/>
              <a:gd name="connsiteX2" fmla="*/ 74450 w 3419856"/>
              <a:gd name="connsiteY2" fmla="*/ 0 h 3429000"/>
              <a:gd name="connsiteX3" fmla="*/ 3345406 w 3419856"/>
              <a:gd name="connsiteY3" fmla="*/ 0 h 3429000"/>
              <a:gd name="connsiteX4" fmla="*/ 3398050 w 3419856"/>
              <a:gd name="connsiteY4" fmla="*/ 21806 h 3429000"/>
              <a:gd name="connsiteX5" fmla="*/ 3419856 w 3419856"/>
              <a:gd name="connsiteY5" fmla="*/ 74450 h 3429000"/>
              <a:gd name="connsiteX6" fmla="*/ 3419856 w 3419856"/>
              <a:gd name="connsiteY6" fmla="*/ 3354550 h 3429000"/>
              <a:gd name="connsiteX7" fmla="*/ 3398050 w 3419856"/>
              <a:gd name="connsiteY7" fmla="*/ 3407194 h 3429000"/>
              <a:gd name="connsiteX8" fmla="*/ 3345406 w 3419856"/>
              <a:gd name="connsiteY8" fmla="*/ 3429000 h 3429000"/>
              <a:gd name="connsiteX9" fmla="*/ 21806 w 3419856"/>
              <a:gd name="connsiteY9" fmla="*/ 3407194 h 3429000"/>
              <a:gd name="connsiteX10" fmla="*/ 0 w 3419856"/>
              <a:gd name="connsiteY10" fmla="*/ 3354550 h 3429000"/>
              <a:gd name="connsiteX11" fmla="*/ 0 w 3419856"/>
              <a:gd name="connsiteY11" fmla="*/ 74450 h 3429000"/>
              <a:gd name="connsiteX0" fmla="*/ 0 w 3964392"/>
              <a:gd name="connsiteY0" fmla="*/ 74450 h 3415968"/>
              <a:gd name="connsiteX1" fmla="*/ 21806 w 3964392"/>
              <a:gd name="connsiteY1" fmla="*/ 21806 h 3415968"/>
              <a:gd name="connsiteX2" fmla="*/ 74450 w 3964392"/>
              <a:gd name="connsiteY2" fmla="*/ 0 h 3415968"/>
              <a:gd name="connsiteX3" fmla="*/ 3345406 w 3964392"/>
              <a:gd name="connsiteY3" fmla="*/ 0 h 3415968"/>
              <a:gd name="connsiteX4" fmla="*/ 3398050 w 3964392"/>
              <a:gd name="connsiteY4" fmla="*/ 21806 h 3415968"/>
              <a:gd name="connsiteX5" fmla="*/ 3419856 w 3964392"/>
              <a:gd name="connsiteY5" fmla="*/ 74450 h 3415968"/>
              <a:gd name="connsiteX6" fmla="*/ 3419856 w 3964392"/>
              <a:gd name="connsiteY6" fmla="*/ 3354550 h 3415968"/>
              <a:gd name="connsiteX7" fmla="*/ 3398050 w 3964392"/>
              <a:gd name="connsiteY7" fmla="*/ 3407194 h 3415968"/>
              <a:gd name="connsiteX8" fmla="*/ 21806 w 3964392"/>
              <a:gd name="connsiteY8" fmla="*/ 3407194 h 3415968"/>
              <a:gd name="connsiteX9" fmla="*/ 0 w 3964392"/>
              <a:gd name="connsiteY9" fmla="*/ 3354550 h 3415968"/>
              <a:gd name="connsiteX10" fmla="*/ 0 w 3964392"/>
              <a:gd name="connsiteY10" fmla="*/ 74450 h 3415968"/>
              <a:gd name="connsiteX0" fmla="*/ 0 w 3964392"/>
              <a:gd name="connsiteY0" fmla="*/ 74450 h 3415968"/>
              <a:gd name="connsiteX1" fmla="*/ 21806 w 3964392"/>
              <a:gd name="connsiteY1" fmla="*/ 21806 h 3415968"/>
              <a:gd name="connsiteX2" fmla="*/ 74450 w 3964392"/>
              <a:gd name="connsiteY2" fmla="*/ 0 h 3415968"/>
              <a:gd name="connsiteX3" fmla="*/ 3345406 w 3964392"/>
              <a:gd name="connsiteY3" fmla="*/ 0 h 3415968"/>
              <a:gd name="connsiteX4" fmla="*/ 3398050 w 3964392"/>
              <a:gd name="connsiteY4" fmla="*/ 21806 h 3415968"/>
              <a:gd name="connsiteX5" fmla="*/ 3419856 w 3964392"/>
              <a:gd name="connsiteY5" fmla="*/ 74450 h 3415968"/>
              <a:gd name="connsiteX6" fmla="*/ 3419856 w 3964392"/>
              <a:gd name="connsiteY6" fmla="*/ 3354550 h 3415968"/>
              <a:gd name="connsiteX7" fmla="*/ 3398050 w 3964392"/>
              <a:gd name="connsiteY7" fmla="*/ 3407194 h 3415968"/>
              <a:gd name="connsiteX8" fmla="*/ 21806 w 3964392"/>
              <a:gd name="connsiteY8" fmla="*/ 3407194 h 3415968"/>
              <a:gd name="connsiteX9" fmla="*/ 0 w 3964392"/>
              <a:gd name="connsiteY9" fmla="*/ 3354550 h 3415968"/>
              <a:gd name="connsiteX10" fmla="*/ 0 w 3964392"/>
              <a:gd name="connsiteY10" fmla="*/ 74450 h 3415968"/>
              <a:gd name="connsiteX0" fmla="*/ 0 w 3968026"/>
              <a:gd name="connsiteY0" fmla="*/ 74450 h 3910007"/>
              <a:gd name="connsiteX1" fmla="*/ 21806 w 3968026"/>
              <a:gd name="connsiteY1" fmla="*/ 21806 h 3910007"/>
              <a:gd name="connsiteX2" fmla="*/ 74450 w 3968026"/>
              <a:gd name="connsiteY2" fmla="*/ 0 h 3910007"/>
              <a:gd name="connsiteX3" fmla="*/ 3345406 w 3968026"/>
              <a:gd name="connsiteY3" fmla="*/ 0 h 3910007"/>
              <a:gd name="connsiteX4" fmla="*/ 3398050 w 3968026"/>
              <a:gd name="connsiteY4" fmla="*/ 21806 h 3910007"/>
              <a:gd name="connsiteX5" fmla="*/ 3419856 w 3968026"/>
              <a:gd name="connsiteY5" fmla="*/ 74450 h 3910007"/>
              <a:gd name="connsiteX6" fmla="*/ 3419856 w 3968026"/>
              <a:gd name="connsiteY6" fmla="*/ 3354550 h 3910007"/>
              <a:gd name="connsiteX7" fmla="*/ 3398050 w 3968026"/>
              <a:gd name="connsiteY7" fmla="*/ 3407194 h 3910007"/>
              <a:gd name="connsiteX8" fmla="*/ 0 w 3968026"/>
              <a:gd name="connsiteY8" fmla="*/ 3354550 h 3910007"/>
              <a:gd name="connsiteX9" fmla="*/ 0 w 3968026"/>
              <a:gd name="connsiteY9" fmla="*/ 74450 h 3910007"/>
              <a:gd name="connsiteX0" fmla="*/ 0 w 3419856"/>
              <a:gd name="connsiteY0" fmla="*/ 74450 h 3901233"/>
              <a:gd name="connsiteX1" fmla="*/ 21806 w 3419856"/>
              <a:gd name="connsiteY1" fmla="*/ 21806 h 3901233"/>
              <a:gd name="connsiteX2" fmla="*/ 74450 w 3419856"/>
              <a:gd name="connsiteY2" fmla="*/ 0 h 3901233"/>
              <a:gd name="connsiteX3" fmla="*/ 3345406 w 3419856"/>
              <a:gd name="connsiteY3" fmla="*/ 0 h 3901233"/>
              <a:gd name="connsiteX4" fmla="*/ 3398050 w 3419856"/>
              <a:gd name="connsiteY4" fmla="*/ 21806 h 3901233"/>
              <a:gd name="connsiteX5" fmla="*/ 3419856 w 3419856"/>
              <a:gd name="connsiteY5" fmla="*/ 74450 h 3901233"/>
              <a:gd name="connsiteX6" fmla="*/ 3419856 w 3419856"/>
              <a:gd name="connsiteY6" fmla="*/ 3354550 h 3901233"/>
              <a:gd name="connsiteX7" fmla="*/ 0 w 3419856"/>
              <a:gd name="connsiteY7" fmla="*/ 3354550 h 3901233"/>
              <a:gd name="connsiteX8" fmla="*/ 0 w 3419856"/>
              <a:gd name="connsiteY8" fmla="*/ 74450 h 3901233"/>
              <a:gd name="connsiteX0" fmla="*/ 0 w 3419856"/>
              <a:gd name="connsiteY0" fmla="*/ 74450 h 3354550"/>
              <a:gd name="connsiteX1" fmla="*/ 21806 w 3419856"/>
              <a:gd name="connsiteY1" fmla="*/ 21806 h 3354550"/>
              <a:gd name="connsiteX2" fmla="*/ 74450 w 3419856"/>
              <a:gd name="connsiteY2" fmla="*/ 0 h 3354550"/>
              <a:gd name="connsiteX3" fmla="*/ 3345406 w 3419856"/>
              <a:gd name="connsiteY3" fmla="*/ 0 h 3354550"/>
              <a:gd name="connsiteX4" fmla="*/ 3398050 w 3419856"/>
              <a:gd name="connsiteY4" fmla="*/ 21806 h 3354550"/>
              <a:gd name="connsiteX5" fmla="*/ 3419856 w 3419856"/>
              <a:gd name="connsiteY5" fmla="*/ 74450 h 3354550"/>
              <a:gd name="connsiteX6" fmla="*/ 3419856 w 3419856"/>
              <a:gd name="connsiteY6" fmla="*/ 3354550 h 3354550"/>
              <a:gd name="connsiteX7" fmla="*/ 0 w 3419856"/>
              <a:gd name="connsiteY7" fmla="*/ 3354550 h 3354550"/>
              <a:gd name="connsiteX8" fmla="*/ 0 w 3419856"/>
              <a:gd name="connsiteY8" fmla="*/ 74450 h 3354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19856" h="3354550">
                <a:moveTo>
                  <a:pt x="0" y="74450"/>
                </a:moveTo>
                <a:cubicBezTo>
                  <a:pt x="0" y="54705"/>
                  <a:pt x="7844" y="35768"/>
                  <a:pt x="21806" y="21806"/>
                </a:cubicBezTo>
                <a:cubicBezTo>
                  <a:pt x="35768" y="7844"/>
                  <a:pt x="54705" y="0"/>
                  <a:pt x="74450" y="0"/>
                </a:cubicBezTo>
                <a:lnTo>
                  <a:pt x="3345406" y="0"/>
                </a:lnTo>
                <a:cubicBezTo>
                  <a:pt x="3365151" y="0"/>
                  <a:pt x="3384088" y="7844"/>
                  <a:pt x="3398050" y="21806"/>
                </a:cubicBezTo>
                <a:cubicBezTo>
                  <a:pt x="3412012" y="35768"/>
                  <a:pt x="3419856" y="54705"/>
                  <a:pt x="3419856" y="74450"/>
                </a:cubicBezTo>
                <a:lnTo>
                  <a:pt x="3419856" y="3354550"/>
                </a:lnTo>
                <a:lnTo>
                  <a:pt x="0" y="3354550"/>
                </a:lnTo>
                <a:lnTo>
                  <a:pt x="0" y="7445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ctr">
              <a:buNone/>
              <a:defRPr sz="2000" baseline="0">
                <a:solidFill>
                  <a:schemeClr val="tx1">
                    <a:lumMod val="6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547890"/>
            <a:ext cx="2971800" cy="2405109"/>
          </a:xfrm>
        </p:spPr>
        <p:txBody>
          <a:bodyPr tIns="9144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D5581-DE2E-4CEE-9614-2941944A6EB2}" type="datetime1">
              <a:rPr lang="en-GB" smtClean="0"/>
              <a:t>25/05/2017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D302D-FBDC-4F5A-A4A2-20337FC70061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1F6D0-F0FD-42EB-94B9-EA67226EA4DF}" type="datetime1">
              <a:rPr lang="en-GB" smtClean="0"/>
              <a:t>25/05/2017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D302D-FBDC-4F5A-A4A2-20337FC70061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041FE-3052-467C-879B-61FD84B6A1C6}" type="datetime1">
              <a:rPr lang="en-GB" smtClean="0"/>
              <a:t>25/05/2017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D302D-FBDC-4F5A-A4A2-20337FC70061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DD4AD-C16A-4B3C-895E-4A128A13E63C}" type="datetime1">
              <a:rPr lang="en-GB" smtClean="0"/>
              <a:t>25/05/2017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D302D-FBDC-4F5A-A4A2-20337FC70061}" type="slidenum">
              <a:rPr lang="en-GB" smtClean="0"/>
              <a:t>‹#›</a:t>
            </a:fld>
            <a:endParaRPr lang="en-GB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09600" y="1600200"/>
            <a:ext cx="79248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4962525"/>
            <a:ext cx="7885113" cy="1362075"/>
          </a:xfrm>
        </p:spPr>
        <p:txBody>
          <a:bodyPr anchor="t"/>
          <a:lstStyle>
            <a:lvl1pPr algn="l">
              <a:defRPr sz="3200" b="0" i="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3462338"/>
            <a:ext cx="7885113" cy="1500187"/>
          </a:xfrm>
        </p:spPr>
        <p:txBody>
          <a:bodyPr anchor="b">
            <a:normAutofit/>
          </a:bodyPr>
          <a:lstStyle>
            <a:lvl1pPr marL="0" indent="0">
              <a:buNone/>
              <a:defRPr sz="1700" baseline="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C9AA0-7CC0-46A4-81A5-A9B9190602A9}" type="datetime1">
              <a:rPr lang="en-GB" smtClean="0"/>
              <a:t>25/05/2017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D302D-FBDC-4F5A-A4A2-20337FC70061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orizon.png"/>
          <p:cNvPicPr>
            <a:picLocks noChangeAspect="1"/>
          </p:cNvPicPr>
          <p:nvPr userDrawn="1"/>
        </p:nvPicPr>
        <p:blipFill>
          <a:blip r:embed="rId2" cstate="print"/>
          <a:srcRect t="33333"/>
          <a:stretch>
            <a:fillRect/>
          </a:stretch>
        </p:blipFill>
        <p:spPr>
          <a:xfrm>
            <a:off x="0" y="-2547664"/>
            <a:ext cx="9144000" cy="4572000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4581128"/>
            <a:ext cx="5105400" cy="1485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80" y="4653136"/>
            <a:ext cx="5105400" cy="1485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683568" y="1556792"/>
            <a:ext cx="3384376" cy="4680520"/>
          </a:xfrm>
        </p:spPr>
        <p:txBody>
          <a:bodyPr/>
          <a:lstStyle>
            <a:lvl1pPr>
              <a:defRPr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>
              <a:defRPr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>
              <a:defRPr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>
              <a:defRPr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>
              <a:defRPr>
                <a:latin typeface="Tahoma" pitchFamily="34" charset="0"/>
                <a:ea typeface="Tahoma" pitchFamily="34" charset="0"/>
                <a:cs typeface="Tahoma" pitchFamily="34" charset="0"/>
              </a:defRPr>
            </a:lvl5pPr>
            <a:lvl6pPr>
              <a:buClr>
                <a:schemeClr val="tx2"/>
              </a:buClr>
              <a:buFont typeface="Arial" pitchFamily="34" charset="0"/>
              <a:buChar char="•"/>
              <a:defRPr/>
            </a:lvl6pPr>
            <a:lvl7pPr>
              <a:buClr>
                <a:schemeClr val="tx2"/>
              </a:buClr>
              <a:buFont typeface="Arial" pitchFamily="34" charset="0"/>
              <a:buChar char="•"/>
              <a:defRPr/>
            </a:lvl7pPr>
            <a:lvl8pPr>
              <a:buClr>
                <a:schemeClr val="tx2"/>
              </a:buClr>
              <a:buFont typeface="Arial" pitchFamily="34" charset="0"/>
              <a:buChar char="•"/>
              <a:defRPr/>
            </a:lvl8pPr>
            <a:lvl9pPr>
              <a:buClr>
                <a:schemeClr val="tx2"/>
              </a:buClr>
              <a:buFont typeface="Arial" pitchFamily="34" charset="0"/>
              <a:buChar char="•"/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355976" y="1556792"/>
            <a:ext cx="4464496" cy="4680520"/>
          </a:xfrm>
        </p:spPr>
        <p:txBody>
          <a:bodyPr/>
          <a:lstStyle>
            <a:lvl1pPr>
              <a:defRPr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>
              <a:defRPr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>
              <a:defRPr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>
              <a:defRPr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>
              <a:defRPr>
                <a:latin typeface="Tahoma" pitchFamily="34" charset="0"/>
                <a:ea typeface="Tahoma" pitchFamily="34" charset="0"/>
                <a:cs typeface="Tahoma" pitchFamily="34" charset="0"/>
              </a:defRPr>
            </a:lvl5pPr>
            <a:lvl6pPr>
              <a:buClr>
                <a:schemeClr val="tx2"/>
              </a:buClr>
              <a:defRPr/>
            </a:lvl6pPr>
            <a:lvl7pPr>
              <a:buClr>
                <a:schemeClr val="tx2"/>
              </a:buClr>
              <a:defRPr/>
            </a:lvl7pPr>
            <a:lvl8pPr>
              <a:buClr>
                <a:schemeClr val="tx2"/>
              </a:buClr>
              <a:defRPr/>
            </a:lvl8pPr>
            <a:lvl9pPr>
              <a:buClr>
                <a:schemeClr val="tx2"/>
              </a:buCl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116632"/>
            <a:ext cx="8210872" cy="936104"/>
          </a:xfrm>
        </p:spPr>
        <p:txBody>
          <a:bodyPr/>
          <a:lstStyle>
            <a:lvl1pPr>
              <a:defRPr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597280" y="116632"/>
            <a:ext cx="495300" cy="365125"/>
          </a:xfrm>
        </p:spPr>
        <p:txBody>
          <a:bodyPr/>
          <a:lstStyle/>
          <a:p>
            <a:fld id="{63DD302D-FBDC-4F5A-A4A2-20337FC70061}" type="slidenum">
              <a:rPr lang="en-GB" smtClean="0"/>
              <a:t>‹#›</a:t>
            </a:fld>
            <a:endParaRPr lang="en-GB"/>
          </a:p>
        </p:txBody>
      </p:sp>
      <p:sp>
        <p:nvSpPr>
          <p:cNvPr id="3" name="Rectangle 2"/>
          <p:cNvSpPr/>
          <p:nvPr userDrawn="1"/>
        </p:nvSpPr>
        <p:spPr>
          <a:xfrm>
            <a:off x="0" y="6453336"/>
            <a:ext cx="9144000" cy="40466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orizon.png"/>
          <p:cNvPicPr>
            <a:picLocks noChangeAspect="1"/>
          </p:cNvPicPr>
          <p:nvPr userDrawn="1"/>
        </p:nvPicPr>
        <p:blipFill>
          <a:blip r:embed="rId2" cstate="print"/>
          <a:srcRect t="33333"/>
          <a:stretch>
            <a:fillRect/>
          </a:stretch>
        </p:blipFill>
        <p:spPr>
          <a:xfrm>
            <a:off x="0" y="-2547664"/>
            <a:ext cx="9144000" cy="4572000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4581128"/>
            <a:ext cx="5105400" cy="1485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80" y="4653136"/>
            <a:ext cx="5105400" cy="1485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323528" y="1268760"/>
            <a:ext cx="8496944" cy="2016224"/>
          </a:xfrm>
        </p:spPr>
        <p:txBody>
          <a:bodyPr/>
          <a:lstStyle>
            <a:lvl1pPr>
              <a:defRPr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>
              <a:defRPr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>
              <a:defRPr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>
              <a:defRPr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>
              <a:defRPr>
                <a:latin typeface="Tahoma" pitchFamily="34" charset="0"/>
                <a:ea typeface="Tahoma" pitchFamily="34" charset="0"/>
                <a:cs typeface="Tahoma" pitchFamily="34" charset="0"/>
              </a:defRPr>
            </a:lvl5pPr>
            <a:lvl6pPr>
              <a:buClr>
                <a:schemeClr val="tx2"/>
              </a:buClr>
              <a:buFont typeface="Arial" pitchFamily="34" charset="0"/>
              <a:buChar char="•"/>
              <a:defRPr/>
            </a:lvl6pPr>
            <a:lvl7pPr>
              <a:buClr>
                <a:schemeClr val="tx2"/>
              </a:buClr>
              <a:buFont typeface="Arial" pitchFamily="34" charset="0"/>
              <a:buChar char="•"/>
              <a:defRPr/>
            </a:lvl7pPr>
            <a:lvl8pPr>
              <a:buClr>
                <a:schemeClr val="tx2"/>
              </a:buClr>
              <a:buFont typeface="Arial" pitchFamily="34" charset="0"/>
              <a:buChar char="•"/>
              <a:defRPr/>
            </a:lvl8pPr>
            <a:lvl9pPr>
              <a:buClr>
                <a:schemeClr val="tx2"/>
              </a:buClr>
              <a:buFont typeface="Arial" pitchFamily="34" charset="0"/>
              <a:buChar char="•"/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323528" y="3429000"/>
            <a:ext cx="8496944" cy="2808312"/>
          </a:xfrm>
        </p:spPr>
        <p:txBody>
          <a:bodyPr/>
          <a:lstStyle>
            <a:lvl1pPr>
              <a:defRPr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>
              <a:defRPr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>
              <a:defRPr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>
              <a:defRPr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>
              <a:defRPr>
                <a:latin typeface="Tahoma" pitchFamily="34" charset="0"/>
                <a:ea typeface="Tahoma" pitchFamily="34" charset="0"/>
                <a:cs typeface="Tahoma" pitchFamily="34" charset="0"/>
              </a:defRPr>
            </a:lvl5pPr>
            <a:lvl6pPr>
              <a:buClr>
                <a:schemeClr val="tx2"/>
              </a:buClr>
              <a:defRPr/>
            </a:lvl6pPr>
            <a:lvl7pPr>
              <a:buClr>
                <a:schemeClr val="tx2"/>
              </a:buClr>
              <a:defRPr/>
            </a:lvl7pPr>
            <a:lvl8pPr>
              <a:buClr>
                <a:schemeClr val="tx2"/>
              </a:buClr>
              <a:defRPr/>
            </a:lvl8pPr>
            <a:lvl9pPr>
              <a:buClr>
                <a:schemeClr val="tx2"/>
              </a:buCl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116632"/>
            <a:ext cx="8210872" cy="936104"/>
          </a:xfrm>
        </p:spPr>
        <p:txBody>
          <a:bodyPr/>
          <a:lstStyle>
            <a:lvl1pPr>
              <a:defRPr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597280" y="116632"/>
            <a:ext cx="495300" cy="365125"/>
          </a:xfrm>
        </p:spPr>
        <p:txBody>
          <a:bodyPr/>
          <a:lstStyle/>
          <a:p>
            <a:fld id="{63DD302D-FBDC-4F5A-A4A2-20337FC70061}" type="slidenum">
              <a:rPr lang="en-GB" smtClean="0"/>
              <a:t>‹#›</a:t>
            </a:fld>
            <a:endParaRPr lang="en-GB"/>
          </a:p>
        </p:txBody>
      </p:sp>
      <p:sp>
        <p:nvSpPr>
          <p:cNvPr id="3" name="Rectangle 2"/>
          <p:cNvSpPr/>
          <p:nvPr userDrawn="1"/>
        </p:nvSpPr>
        <p:spPr>
          <a:xfrm>
            <a:off x="0" y="6453336"/>
            <a:ext cx="9144000" cy="404664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04248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800600" y="2209800"/>
            <a:ext cx="3733800" cy="3505200"/>
          </a:xfrm>
        </p:spPr>
        <p:txBody>
          <a:bodyPr/>
          <a:lstStyle>
            <a:lvl6pPr>
              <a:buClr>
                <a:schemeClr val="tx2"/>
              </a:buClr>
              <a:defRPr/>
            </a:lvl6pPr>
            <a:lvl7pPr>
              <a:buClr>
                <a:schemeClr val="tx2"/>
              </a:buClr>
              <a:defRPr/>
            </a:lvl7pPr>
            <a:lvl8pPr>
              <a:buClr>
                <a:schemeClr val="tx2"/>
              </a:buClr>
              <a:defRPr/>
            </a:lvl8pPr>
            <a:lvl9pPr>
              <a:buClr>
                <a:schemeClr val="tx2"/>
              </a:buCl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609600" y="2209800"/>
            <a:ext cx="3733800" cy="3505200"/>
          </a:xfrm>
        </p:spPr>
        <p:txBody>
          <a:bodyPr/>
          <a:lstStyle>
            <a:lvl6pPr>
              <a:buClr>
                <a:schemeClr val="tx2"/>
              </a:buClr>
              <a:defRPr/>
            </a:lvl6pPr>
            <a:lvl7pPr>
              <a:buClr>
                <a:schemeClr val="tx2"/>
              </a:buClr>
              <a:defRPr/>
            </a:lvl7pPr>
            <a:lvl8pPr>
              <a:buClr>
                <a:schemeClr val="tx2"/>
              </a:buClr>
              <a:defRPr/>
            </a:lvl8pPr>
            <a:lvl9pPr>
              <a:buClr>
                <a:schemeClr val="tx2"/>
              </a:buCl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199"/>
            <a:ext cx="3733800" cy="574675"/>
          </a:xfrm>
        </p:spPr>
        <p:txBody>
          <a:bodyPr anchor="b">
            <a:normAutofit/>
          </a:bodyPr>
          <a:lstStyle>
            <a:lvl1pPr marL="0" indent="0">
              <a:buNone/>
              <a:defRPr sz="1700" b="0" i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00600" y="1600199"/>
            <a:ext cx="3733800" cy="574675"/>
          </a:xfrm>
        </p:spPr>
        <p:txBody>
          <a:bodyPr anchor="b">
            <a:normAutofit/>
          </a:bodyPr>
          <a:lstStyle>
            <a:lvl1pPr marL="0" indent="0">
              <a:buNone/>
              <a:defRPr sz="1700" b="0" i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DC344-B76A-443F-B134-98B964F9E50C}" type="datetime1">
              <a:rPr lang="en-GB" smtClean="0"/>
              <a:t>25/05/2017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D302D-FBDC-4F5A-A4A2-20337FC70061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80CEA-7E0B-457C-98BC-FF6CB5A8D1C5}" type="datetime1">
              <a:rPr lang="en-GB" smtClean="0"/>
              <a:t>25/05/2017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D302D-FBDC-4F5A-A4A2-20337FC70061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89551-61EC-4100-96DF-2B1F39B4FB50}" type="datetime1">
              <a:rPr lang="en-GB" smtClean="0"/>
              <a:t>25/05/2017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D302D-FBDC-4F5A-A4A2-20337FC70061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962400" y="1447800"/>
            <a:ext cx="4648200" cy="4267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1447800"/>
            <a:ext cx="2971800" cy="1097280"/>
          </a:xfrm>
        </p:spPr>
        <p:txBody>
          <a:bodyPr anchor="b"/>
          <a:lstStyle>
            <a:lvl1pPr algn="l">
              <a:defRPr sz="1800" b="0" i="0" cap="none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12648" y="2547891"/>
            <a:ext cx="2971800" cy="3167109"/>
          </a:xfrm>
        </p:spPr>
        <p:txBody>
          <a:bodyPr tIns="9144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53A354-851A-4ADB-A197-ECBF908F5763}" type="datetime1">
              <a:rPr lang="en-GB" smtClean="0"/>
              <a:t>25/05/2017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D302D-FBDC-4F5A-A4A2-20337FC70061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orizon.png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7924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715000" y="6356350"/>
            <a:ext cx="152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strike="noStrike" spc="60" baseline="0">
                <a:solidFill>
                  <a:schemeClr val="tx1"/>
                </a:solidFill>
              </a:defRPr>
            </a:lvl1pPr>
          </a:lstStyle>
          <a:p>
            <a:fld id="{1B8A8C19-D8CE-4366-80B6-B1BCB0689B42}" type="datetime1">
              <a:rPr lang="en-GB" smtClean="0"/>
              <a:t>25/05/2017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6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cap="all" spc="60" baseline="0"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43800" y="6356350"/>
            <a:ext cx="990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aseline="0">
                <a:solidFill>
                  <a:schemeClr val="tx1"/>
                </a:solidFill>
              </a:defRPr>
            </a:lvl1pPr>
          </a:lstStyle>
          <a:p>
            <a:fld id="{63DD302D-FBDC-4F5A-A4A2-20337FC70061}" type="slidenum">
              <a:rPr lang="en-GB" smtClean="0"/>
              <a:t>‹#›</a:t>
            </a:fld>
            <a:endParaRPr lang="en-GB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829" r:id="rId1"/>
    <p:sldLayoutId id="2147483830" r:id="rId2"/>
    <p:sldLayoutId id="2147483831" r:id="rId3"/>
    <p:sldLayoutId id="2147483832" r:id="rId4"/>
    <p:sldLayoutId id="2147483840" r:id="rId5"/>
    <p:sldLayoutId id="2147483833" r:id="rId6"/>
    <p:sldLayoutId id="2147483834" r:id="rId7"/>
    <p:sldLayoutId id="2147483835" r:id="rId8"/>
    <p:sldLayoutId id="2147483836" r:id="rId9"/>
    <p:sldLayoutId id="2147483837" r:id="rId10"/>
    <p:sldLayoutId id="2147483838" r:id="rId11"/>
    <p:sldLayoutId id="2147483839" r:id="rId12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000" kern="1200" cap="all" spc="50" baseline="0">
          <a:solidFill>
            <a:schemeClr val="tx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6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2.png"/><Relationship Id="rId4" Type="http://schemas.openxmlformats.org/officeDocument/2006/relationships/image" Target="../media/image91.jpe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9552" y="3501008"/>
            <a:ext cx="7992888" cy="1752600"/>
          </a:xfrm>
        </p:spPr>
        <p:txBody>
          <a:bodyPr>
            <a:normAutofit lnSpcReduction="10000"/>
          </a:bodyPr>
          <a:lstStyle/>
          <a:p>
            <a:r>
              <a:rPr lang="en-GB" dirty="0"/>
              <a:t>An overview of the learning projects completed on the training course for the Big Data stream at QA Consulting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Jamie </a:t>
            </a:r>
            <a:r>
              <a:rPr lang="en-GB" dirty="0" err="1"/>
              <a:t>Dalley</a:t>
            </a:r>
            <a:r>
              <a:rPr lang="en-GB" dirty="0"/>
              <a:t>, Wade Garrett, </a:t>
            </a:r>
            <a:r>
              <a:rPr lang="en-GB" dirty="0" err="1"/>
              <a:t>Abelether</a:t>
            </a:r>
            <a:r>
              <a:rPr lang="en-GB" dirty="0"/>
              <a:t> </a:t>
            </a:r>
            <a:r>
              <a:rPr lang="en-GB" dirty="0" err="1"/>
              <a:t>Germa</a:t>
            </a:r>
            <a:r>
              <a:rPr lang="en-GB" dirty="0"/>
              <a:t>, Joseph Gordon, Edward </a:t>
            </a:r>
            <a:r>
              <a:rPr lang="en-GB" dirty="0" err="1"/>
              <a:t>Sibert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QA Academy Big Data Stream</a:t>
            </a:r>
          </a:p>
        </p:txBody>
      </p:sp>
    </p:spTree>
    <p:extLst>
      <p:ext uri="{BB962C8B-B14F-4D97-AF65-F5344CB8AC3E}">
        <p14:creationId xmlns:p14="http://schemas.microsoft.com/office/powerpoint/2010/main" val="4128694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>
          <a:xfrm>
            <a:off x="683568" y="1556792"/>
            <a:ext cx="7776864" cy="4680520"/>
          </a:xfrm>
        </p:spPr>
        <p:txBody>
          <a:bodyPr>
            <a:normAutofit/>
          </a:bodyPr>
          <a:lstStyle/>
          <a:p>
            <a:r>
              <a:rPr lang="en-GB" dirty="0"/>
              <a:t>Manually set up a computing cluster using AWS instances</a:t>
            </a:r>
          </a:p>
          <a:p>
            <a:endParaRPr lang="en-GB" dirty="0"/>
          </a:p>
          <a:p>
            <a:r>
              <a:rPr lang="en-GB" dirty="0"/>
              <a:t>Set up 4 VMs and edited the </a:t>
            </a:r>
            <a:r>
              <a:rPr lang="en-GB" dirty="0" err="1"/>
              <a:t>hostfiles</a:t>
            </a:r>
            <a:r>
              <a:rPr lang="en-GB" dirty="0"/>
              <a:t> to be able to refer them by their hostname</a:t>
            </a:r>
          </a:p>
          <a:p>
            <a:pPr lvl="1"/>
            <a:r>
              <a:rPr lang="en-GB" sz="1400" dirty="0"/>
              <a:t>Named blue, green, orange, pink</a:t>
            </a:r>
          </a:p>
          <a:p>
            <a:pPr lvl="1"/>
            <a:r>
              <a:rPr lang="en-GB" sz="1400" dirty="0"/>
              <a:t>Testing by pinging each VM from the others</a:t>
            </a:r>
          </a:p>
          <a:p>
            <a:endParaRPr lang="en-GB" dirty="0"/>
          </a:p>
          <a:p>
            <a:r>
              <a:rPr lang="en-GB" dirty="0"/>
              <a:t>Installed various packages </a:t>
            </a:r>
          </a:p>
          <a:p>
            <a:pPr lvl="1"/>
            <a:r>
              <a:rPr lang="en-GB" sz="1400" dirty="0"/>
              <a:t>Zookeeper, </a:t>
            </a:r>
            <a:r>
              <a:rPr lang="en-GB" sz="1400" dirty="0" err="1"/>
              <a:t>Hadoop</a:t>
            </a:r>
            <a:r>
              <a:rPr lang="en-GB" sz="1400" dirty="0"/>
              <a:t> etc.</a:t>
            </a:r>
          </a:p>
          <a:p>
            <a:pPr lvl="1"/>
            <a:r>
              <a:rPr lang="en-GB" sz="1400" dirty="0"/>
              <a:t>Starting </a:t>
            </a:r>
            <a:r>
              <a:rPr lang="en-GB" sz="1400" dirty="0" err="1"/>
              <a:t>NameNode</a:t>
            </a:r>
            <a:r>
              <a:rPr lang="en-GB" sz="1400" dirty="0"/>
              <a:t>, </a:t>
            </a:r>
            <a:r>
              <a:rPr lang="en-GB" sz="1400" dirty="0" err="1"/>
              <a:t>DataNode</a:t>
            </a:r>
            <a:r>
              <a:rPr lang="en-GB" sz="1400" dirty="0"/>
              <a:t>, YARN, </a:t>
            </a:r>
            <a:r>
              <a:rPr lang="en-GB" sz="1400" dirty="0" err="1"/>
              <a:t>NodeManager</a:t>
            </a:r>
            <a:r>
              <a:rPr lang="en-GB" sz="1400" dirty="0"/>
              <a:t>, </a:t>
            </a:r>
            <a:r>
              <a:rPr lang="en-GB" sz="1400" dirty="0" err="1"/>
              <a:t>HistoryServer</a:t>
            </a:r>
            <a:r>
              <a:rPr lang="en-GB" sz="1400" dirty="0"/>
              <a:t> etc. daemons 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Cluster Administration via AWS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D302D-FBDC-4F5A-A4A2-20337FC70061}" type="slidenum">
              <a:rPr lang="en-GB" smtClean="0"/>
              <a:t>10</a:t>
            </a:fld>
            <a:endParaRPr lang="en-GB"/>
          </a:p>
        </p:txBody>
      </p:sp>
      <p:grpSp>
        <p:nvGrpSpPr>
          <p:cNvPr id="23" name="Group 22"/>
          <p:cNvGrpSpPr>
            <a:grpSpLocks noChangeAspect="1"/>
          </p:cNvGrpSpPr>
          <p:nvPr/>
        </p:nvGrpSpPr>
        <p:grpSpPr>
          <a:xfrm>
            <a:off x="-1" y="6453336"/>
            <a:ext cx="9137179" cy="404664"/>
            <a:chOff x="-1" y="6453336"/>
            <a:chExt cx="9137179" cy="404664"/>
          </a:xfrm>
        </p:grpSpPr>
        <p:sp>
          <p:nvSpPr>
            <p:cNvPr id="24" name="Rectangle 23"/>
            <p:cNvSpPr/>
            <p:nvPr/>
          </p:nvSpPr>
          <p:spPr>
            <a:xfrm>
              <a:off x="-1" y="6453336"/>
              <a:ext cx="905469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Introduction</a:t>
              </a:r>
              <a:endParaRPr lang="en-GB" sz="900" dirty="0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2128588" y="6453336"/>
              <a:ext cx="606699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SQL</a:t>
              </a: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517029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R</a:t>
              </a: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2735288" y="6453336"/>
              <a:ext cx="611560" cy="40466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 err="1"/>
                <a:t>Hadoop</a:t>
              </a:r>
              <a:r>
                <a:rPr lang="en-GB" sz="800" dirty="0"/>
                <a:t> Cluster</a:t>
              </a: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905469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Python</a:t>
              </a: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334684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Mongo DB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395840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CI</a:t>
              </a: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456996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Hive Impala</a:t>
              </a: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518152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 err="1"/>
                <a:t>Scala</a:t>
              </a:r>
              <a:endParaRPr lang="en-GB" sz="800" dirty="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579308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Spark</a:t>
              </a: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640464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 err="1"/>
                <a:t>Pentaho</a:t>
              </a:r>
              <a:endParaRPr lang="en-GB" sz="800" dirty="0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7016208" y="6453336"/>
              <a:ext cx="609819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Agile SCRUM</a:t>
              </a: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7626027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Final Project</a:t>
              </a: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8237587" y="6453336"/>
              <a:ext cx="899591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Conclusions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26406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Manually editing </a:t>
            </a:r>
            <a:r>
              <a:rPr lang="en-GB" dirty="0" err="1"/>
              <a:t>config</a:t>
            </a:r>
            <a:r>
              <a:rPr lang="en-GB" dirty="0"/>
              <a:t> .xml files to form communication between the VMs</a:t>
            </a:r>
          </a:p>
          <a:p>
            <a:pPr lvl="1"/>
            <a:r>
              <a:rPr lang="en-GB" sz="1400" dirty="0"/>
              <a:t>core-site, </a:t>
            </a:r>
            <a:r>
              <a:rPr lang="en-GB" sz="1400" dirty="0" err="1"/>
              <a:t>hdfs</a:t>
            </a:r>
            <a:r>
              <a:rPr lang="en-GB" sz="1400" dirty="0"/>
              <a:t>-site, yarn-site, </a:t>
            </a:r>
            <a:r>
              <a:rPr lang="en-GB" sz="1400" dirty="0" err="1"/>
              <a:t>mapred</a:t>
            </a:r>
            <a:r>
              <a:rPr lang="en-GB" sz="1400" dirty="0"/>
              <a:t>-site</a:t>
            </a:r>
          </a:p>
          <a:p>
            <a:pPr lvl="1"/>
            <a:endParaRPr lang="en-GB" sz="1400" dirty="0"/>
          </a:p>
          <a:p>
            <a:r>
              <a:rPr lang="en-GB" dirty="0"/>
              <a:t>Starting </a:t>
            </a:r>
            <a:r>
              <a:rPr lang="en-GB" dirty="0" err="1"/>
              <a:t>NameNode</a:t>
            </a:r>
            <a:r>
              <a:rPr lang="en-GB" dirty="0"/>
              <a:t>, </a:t>
            </a:r>
            <a:r>
              <a:rPr lang="en-GB" dirty="0" err="1"/>
              <a:t>DataNode</a:t>
            </a:r>
            <a:r>
              <a:rPr lang="en-GB" dirty="0"/>
              <a:t>, YARN, </a:t>
            </a:r>
            <a:r>
              <a:rPr lang="en-GB" dirty="0" err="1"/>
              <a:t>NodeManager</a:t>
            </a:r>
            <a:r>
              <a:rPr lang="en-GB" dirty="0"/>
              <a:t>, </a:t>
            </a:r>
            <a:r>
              <a:rPr lang="en-GB" dirty="0" err="1"/>
              <a:t>HistoryServer</a:t>
            </a:r>
            <a:r>
              <a:rPr lang="en-GB" dirty="0"/>
              <a:t> etc. daemons </a:t>
            </a:r>
          </a:p>
          <a:p>
            <a:endParaRPr lang="en-GB" dirty="0"/>
          </a:p>
          <a:p>
            <a:r>
              <a:rPr lang="en-GB" dirty="0"/>
              <a:t>Installing and configuring Hive and Impala on the completed cluster</a:t>
            </a:r>
          </a:p>
          <a:p>
            <a:pPr lvl="1"/>
            <a:r>
              <a:rPr lang="en-GB" dirty="0"/>
              <a:t>Testing with a Shakespeare word count program</a:t>
            </a:r>
          </a:p>
          <a:p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Cluster Administration via AWS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D302D-FBDC-4F5A-A4A2-20337FC70061}" type="slidenum">
              <a:rPr lang="en-GB" smtClean="0"/>
              <a:t>11</a:t>
            </a:fld>
            <a:endParaRPr lang="en-GB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8" b="-1"/>
          <a:stretch/>
        </p:blipFill>
        <p:spPr bwMode="auto">
          <a:xfrm>
            <a:off x="4699534" y="1916832"/>
            <a:ext cx="3857736" cy="34941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3" name="Group 22"/>
          <p:cNvGrpSpPr>
            <a:grpSpLocks noChangeAspect="1"/>
          </p:cNvGrpSpPr>
          <p:nvPr/>
        </p:nvGrpSpPr>
        <p:grpSpPr>
          <a:xfrm>
            <a:off x="-1" y="6453336"/>
            <a:ext cx="9137179" cy="404664"/>
            <a:chOff x="-1" y="6453336"/>
            <a:chExt cx="9137179" cy="404664"/>
          </a:xfrm>
        </p:grpSpPr>
        <p:sp>
          <p:nvSpPr>
            <p:cNvPr id="24" name="Rectangle 23"/>
            <p:cNvSpPr/>
            <p:nvPr/>
          </p:nvSpPr>
          <p:spPr>
            <a:xfrm>
              <a:off x="-1" y="6453336"/>
              <a:ext cx="905469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Introduction</a:t>
              </a:r>
              <a:endParaRPr lang="en-GB" sz="900" dirty="0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2128588" y="6453336"/>
              <a:ext cx="606699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SQL</a:t>
              </a: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517029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R</a:t>
              </a: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2735288" y="6453336"/>
              <a:ext cx="611560" cy="40466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 err="1"/>
                <a:t>Hadoop</a:t>
              </a:r>
              <a:r>
                <a:rPr lang="en-GB" sz="800" dirty="0"/>
                <a:t> Cluster</a:t>
              </a: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905469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Python</a:t>
              </a: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334684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Mongo DB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395840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CI</a:t>
              </a: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456996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Hive Impala</a:t>
              </a: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518152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 err="1"/>
                <a:t>Scala</a:t>
              </a:r>
              <a:endParaRPr lang="en-GB" sz="800" dirty="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579308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Spark</a:t>
              </a: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640464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 err="1"/>
                <a:t>Pentaho</a:t>
              </a:r>
              <a:endParaRPr lang="en-GB" sz="800" dirty="0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7016208" y="6453336"/>
              <a:ext cx="609819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Agile SCRUM</a:t>
              </a: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7626027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Final Project</a:t>
              </a: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8237587" y="6453336"/>
              <a:ext cx="899591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Conclusions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12260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GB" dirty="0"/>
              <a:t>Brief introduction to </a:t>
            </a:r>
            <a:r>
              <a:rPr lang="en-GB" dirty="0" err="1"/>
              <a:t>NoSQL</a:t>
            </a:r>
            <a:r>
              <a:rPr lang="en-GB" dirty="0"/>
              <a:t> databases using </a:t>
            </a:r>
            <a:r>
              <a:rPr lang="en-GB" dirty="0" err="1"/>
              <a:t>MongoDB</a:t>
            </a:r>
            <a:endParaRPr lang="en-GB" dirty="0"/>
          </a:p>
          <a:p>
            <a:endParaRPr lang="en-GB" dirty="0"/>
          </a:p>
          <a:p>
            <a:r>
              <a:rPr lang="en-GB" dirty="0"/>
              <a:t>Used storing dynamically structured data, where format does not need to be consistent across all entries</a:t>
            </a:r>
          </a:p>
          <a:p>
            <a:pPr lvl="1"/>
            <a:r>
              <a:rPr lang="en-GB" sz="1400" dirty="0"/>
              <a:t>Inconsistent entries very common in Big Data systems</a:t>
            </a:r>
          </a:p>
          <a:p>
            <a:endParaRPr lang="en-GB" dirty="0"/>
          </a:p>
          <a:p>
            <a:r>
              <a:rPr lang="en-GB" dirty="0"/>
              <a:t>Great for partition tolerance and data availability 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NoSQL</a:t>
            </a:r>
            <a:r>
              <a:rPr lang="en-GB" dirty="0"/>
              <a:t> (</a:t>
            </a:r>
            <a:r>
              <a:rPr lang="en-GB" dirty="0" err="1"/>
              <a:t>MongoDB</a:t>
            </a:r>
            <a:r>
              <a:rPr lang="en-GB" dirty="0"/>
              <a:t>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D302D-FBDC-4F5A-A4A2-20337FC70061}" type="slidenum">
              <a:rPr lang="en-GB" smtClean="0"/>
              <a:t>12</a:t>
            </a:fld>
            <a:endParaRPr lang="en-GB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0946" y="1812697"/>
            <a:ext cx="4569866" cy="28932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5735" y="4797152"/>
            <a:ext cx="4564737" cy="274074"/>
          </a:xfrm>
          <a:prstGeom prst="rect">
            <a:avLst/>
          </a:prstGeom>
        </p:spPr>
      </p:pic>
      <p:grpSp>
        <p:nvGrpSpPr>
          <p:cNvPr id="27" name="Group 26"/>
          <p:cNvGrpSpPr>
            <a:grpSpLocks noChangeAspect="1"/>
          </p:cNvGrpSpPr>
          <p:nvPr/>
        </p:nvGrpSpPr>
        <p:grpSpPr>
          <a:xfrm>
            <a:off x="-1" y="6453336"/>
            <a:ext cx="9137179" cy="404664"/>
            <a:chOff x="-1" y="6453336"/>
            <a:chExt cx="9137179" cy="404664"/>
          </a:xfrm>
        </p:grpSpPr>
        <p:sp>
          <p:nvSpPr>
            <p:cNvPr id="28" name="Rectangle 27"/>
            <p:cNvSpPr/>
            <p:nvPr/>
          </p:nvSpPr>
          <p:spPr>
            <a:xfrm>
              <a:off x="-1" y="6453336"/>
              <a:ext cx="905469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Introduction</a:t>
              </a:r>
              <a:endParaRPr lang="en-GB" sz="900" dirty="0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2128588" y="6453336"/>
              <a:ext cx="606699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SQL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517029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R</a:t>
              </a: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273528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 err="1"/>
                <a:t>Hadoop</a:t>
              </a:r>
              <a:r>
                <a:rPr lang="en-GB" sz="800" dirty="0"/>
                <a:t> Cluster</a:t>
              </a: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905469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Python</a:t>
              </a: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3346848" y="6453336"/>
              <a:ext cx="611560" cy="40466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Mongo DB</a:t>
              </a: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395840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CI</a:t>
              </a: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456996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Hive Impala</a:t>
              </a: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518152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 err="1"/>
                <a:t>Scala</a:t>
              </a:r>
              <a:endParaRPr lang="en-GB" sz="800" dirty="0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579308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Spark</a:t>
              </a: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640464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 err="1"/>
                <a:t>Pentaho</a:t>
              </a:r>
              <a:endParaRPr lang="en-GB" sz="800" dirty="0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7016208" y="6453336"/>
              <a:ext cx="609819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Agile SCRUM</a:t>
              </a: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7626027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Final Project</a:t>
              </a: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8237587" y="6453336"/>
              <a:ext cx="899591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Conclusions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26406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GB" dirty="0"/>
              <a:t>Set up a CI pipeline to explore how the technologies work </a:t>
            </a:r>
          </a:p>
          <a:p>
            <a:pPr lvl="1"/>
            <a:r>
              <a:rPr lang="en-GB" sz="1400" dirty="0"/>
              <a:t>How they work together</a:t>
            </a:r>
          </a:p>
          <a:p>
            <a:endParaRPr lang="en-GB" dirty="0"/>
          </a:p>
          <a:p>
            <a:r>
              <a:rPr lang="en-GB" dirty="0"/>
              <a:t>Its major principles and how it relate to Big Data workflows</a:t>
            </a:r>
          </a:p>
          <a:p>
            <a:pPr lvl="1"/>
            <a:r>
              <a:rPr lang="en-GB" sz="1400" dirty="0"/>
              <a:t>Automation</a:t>
            </a:r>
          </a:p>
          <a:p>
            <a:pPr lvl="1"/>
            <a:r>
              <a:rPr lang="en-GB" sz="1400" dirty="0"/>
              <a:t>Repeatability</a:t>
            </a:r>
          </a:p>
          <a:p>
            <a:pPr lvl="1"/>
            <a:r>
              <a:rPr lang="en-GB" sz="1400" dirty="0"/>
              <a:t>Shared Repository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Continuous integration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D302D-FBDC-4F5A-A4A2-20337FC70061}" type="slidenum">
              <a:rPr lang="en-GB" smtClean="0"/>
              <a:t>13</a:t>
            </a:fld>
            <a:endParaRPr lang="en-GB"/>
          </a:p>
        </p:txBody>
      </p:sp>
      <p:pic>
        <p:nvPicPr>
          <p:cNvPr id="59" name="Picture 2"/>
          <p:cNvPicPr>
            <a:picLocks noGrp="1" noChangeAspect="1" noChangeArrowheads="1"/>
          </p:cNvPicPr>
          <p:nvPr>
            <p:ph sz="half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1009" y="1700808"/>
            <a:ext cx="4608512" cy="41802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60" name="Group 59"/>
          <p:cNvGrpSpPr>
            <a:grpSpLocks noChangeAspect="1"/>
          </p:cNvGrpSpPr>
          <p:nvPr/>
        </p:nvGrpSpPr>
        <p:grpSpPr>
          <a:xfrm>
            <a:off x="-1" y="6453336"/>
            <a:ext cx="9137179" cy="404664"/>
            <a:chOff x="-1" y="6453336"/>
            <a:chExt cx="9137179" cy="404664"/>
          </a:xfrm>
        </p:grpSpPr>
        <p:sp>
          <p:nvSpPr>
            <p:cNvPr id="61" name="Rectangle 60"/>
            <p:cNvSpPr/>
            <p:nvPr/>
          </p:nvSpPr>
          <p:spPr>
            <a:xfrm>
              <a:off x="-1" y="6453336"/>
              <a:ext cx="905469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Introduction</a:t>
              </a:r>
              <a:endParaRPr lang="en-GB" sz="900" dirty="0"/>
            </a:p>
          </p:txBody>
        </p:sp>
        <p:sp>
          <p:nvSpPr>
            <p:cNvPr id="62" name="Rectangle 61"/>
            <p:cNvSpPr/>
            <p:nvPr/>
          </p:nvSpPr>
          <p:spPr>
            <a:xfrm>
              <a:off x="2128588" y="6453336"/>
              <a:ext cx="606699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SQL</a:t>
              </a:r>
            </a:p>
          </p:txBody>
        </p:sp>
        <p:sp>
          <p:nvSpPr>
            <p:cNvPr id="63" name="Rectangle 62"/>
            <p:cNvSpPr/>
            <p:nvPr/>
          </p:nvSpPr>
          <p:spPr>
            <a:xfrm>
              <a:off x="1517029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R</a:t>
              </a:r>
            </a:p>
          </p:txBody>
        </p:sp>
        <p:sp>
          <p:nvSpPr>
            <p:cNvPr id="64" name="Rectangle 63"/>
            <p:cNvSpPr/>
            <p:nvPr/>
          </p:nvSpPr>
          <p:spPr>
            <a:xfrm>
              <a:off x="273528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 err="1"/>
                <a:t>Hadoop</a:t>
              </a:r>
              <a:r>
                <a:rPr lang="en-GB" sz="800" dirty="0"/>
                <a:t> Cluster</a:t>
              </a:r>
            </a:p>
          </p:txBody>
        </p:sp>
        <p:sp>
          <p:nvSpPr>
            <p:cNvPr id="65" name="Rectangle 64"/>
            <p:cNvSpPr/>
            <p:nvPr/>
          </p:nvSpPr>
          <p:spPr>
            <a:xfrm>
              <a:off x="905469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Python</a:t>
              </a:r>
            </a:p>
          </p:txBody>
        </p:sp>
        <p:sp>
          <p:nvSpPr>
            <p:cNvPr id="66" name="Rectangle 65"/>
            <p:cNvSpPr/>
            <p:nvPr/>
          </p:nvSpPr>
          <p:spPr>
            <a:xfrm>
              <a:off x="334684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Mongo DB</a:t>
              </a:r>
            </a:p>
          </p:txBody>
        </p:sp>
        <p:sp>
          <p:nvSpPr>
            <p:cNvPr id="67" name="Rectangle 66"/>
            <p:cNvSpPr/>
            <p:nvPr/>
          </p:nvSpPr>
          <p:spPr>
            <a:xfrm>
              <a:off x="3958408" y="6453336"/>
              <a:ext cx="611560" cy="40466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CI</a:t>
              </a:r>
            </a:p>
          </p:txBody>
        </p:sp>
        <p:sp>
          <p:nvSpPr>
            <p:cNvPr id="68" name="Rectangle 67"/>
            <p:cNvSpPr/>
            <p:nvPr/>
          </p:nvSpPr>
          <p:spPr>
            <a:xfrm>
              <a:off x="456996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Hive Impala</a:t>
              </a:r>
            </a:p>
          </p:txBody>
        </p:sp>
        <p:sp>
          <p:nvSpPr>
            <p:cNvPr id="69" name="Rectangle 68"/>
            <p:cNvSpPr/>
            <p:nvPr/>
          </p:nvSpPr>
          <p:spPr>
            <a:xfrm>
              <a:off x="518152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 err="1"/>
                <a:t>Scala</a:t>
              </a:r>
              <a:endParaRPr lang="en-GB" sz="800" dirty="0"/>
            </a:p>
          </p:txBody>
        </p:sp>
        <p:sp>
          <p:nvSpPr>
            <p:cNvPr id="70" name="Rectangle 69"/>
            <p:cNvSpPr/>
            <p:nvPr/>
          </p:nvSpPr>
          <p:spPr>
            <a:xfrm>
              <a:off x="579308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Spark</a:t>
              </a:r>
            </a:p>
          </p:txBody>
        </p:sp>
        <p:sp>
          <p:nvSpPr>
            <p:cNvPr id="71" name="Rectangle 70"/>
            <p:cNvSpPr/>
            <p:nvPr/>
          </p:nvSpPr>
          <p:spPr>
            <a:xfrm>
              <a:off x="640464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 err="1"/>
                <a:t>Pentaho</a:t>
              </a:r>
              <a:endParaRPr lang="en-GB" sz="800" dirty="0"/>
            </a:p>
          </p:txBody>
        </p:sp>
        <p:sp>
          <p:nvSpPr>
            <p:cNvPr id="72" name="Rectangle 71"/>
            <p:cNvSpPr/>
            <p:nvPr/>
          </p:nvSpPr>
          <p:spPr>
            <a:xfrm>
              <a:off x="7016208" y="6453336"/>
              <a:ext cx="609819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Agile SCRUM</a:t>
              </a:r>
            </a:p>
          </p:txBody>
        </p:sp>
        <p:sp>
          <p:nvSpPr>
            <p:cNvPr id="73" name="Rectangle 72"/>
            <p:cNvSpPr/>
            <p:nvPr/>
          </p:nvSpPr>
          <p:spPr>
            <a:xfrm>
              <a:off x="7626027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Final Project</a:t>
              </a:r>
            </a:p>
          </p:txBody>
        </p:sp>
        <p:sp>
          <p:nvSpPr>
            <p:cNvPr id="74" name="Rectangle 73"/>
            <p:cNvSpPr/>
            <p:nvPr/>
          </p:nvSpPr>
          <p:spPr>
            <a:xfrm>
              <a:off x="8237587" y="6453336"/>
              <a:ext cx="899591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Conclusions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26406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GB" dirty="0"/>
              <a:t>Used the chad </a:t>
            </a:r>
            <a:r>
              <a:rPr lang="en-GB" dirty="0" err="1"/>
              <a:t>thompson</a:t>
            </a:r>
            <a:r>
              <a:rPr lang="en-GB" dirty="0"/>
              <a:t> </a:t>
            </a:r>
            <a:r>
              <a:rPr lang="en-GB" dirty="0" err="1"/>
              <a:t>virtualbox</a:t>
            </a:r>
            <a:r>
              <a:rPr lang="en-GB" dirty="0"/>
              <a:t> to set up a </a:t>
            </a:r>
            <a:r>
              <a:rPr lang="en-GB" dirty="0" err="1"/>
              <a:t>vagrantbox</a:t>
            </a:r>
            <a:r>
              <a:rPr lang="en-GB" dirty="0"/>
              <a:t> VM</a:t>
            </a:r>
          </a:p>
          <a:p>
            <a:endParaRPr lang="en-GB" dirty="0"/>
          </a:p>
          <a:p>
            <a:r>
              <a:rPr lang="en-GB" dirty="0"/>
              <a:t>Manually configured the </a:t>
            </a:r>
            <a:r>
              <a:rPr lang="en-GB" dirty="0" err="1"/>
              <a:t>vagrantfile</a:t>
            </a:r>
            <a:r>
              <a:rPr lang="en-GB" dirty="0"/>
              <a:t> to install and configure the software required</a:t>
            </a:r>
          </a:p>
          <a:p>
            <a:pPr lvl="1"/>
            <a:r>
              <a:rPr lang="en-GB" dirty="0"/>
              <a:t>Java, JIRA, Git, Jenkins, Maven, Nexus, </a:t>
            </a:r>
            <a:r>
              <a:rPr lang="en-GB" dirty="0" err="1"/>
              <a:t>Zabbix</a:t>
            </a:r>
            <a:endParaRPr lang="en-GB" dirty="0"/>
          </a:p>
          <a:p>
            <a:pPr lvl="1"/>
            <a:endParaRPr lang="en-GB" dirty="0"/>
          </a:p>
          <a:p>
            <a:r>
              <a:rPr lang="en-GB" dirty="0"/>
              <a:t>Configure settings for the VM itself for automatic setup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Continuous integration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D302D-FBDC-4F5A-A4A2-20337FC70061}" type="slidenum">
              <a:rPr lang="en-GB" smtClean="0"/>
              <a:t>14</a:t>
            </a:fld>
            <a:endParaRPr lang="en-GB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9774" y="1988840"/>
            <a:ext cx="4254949" cy="33112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2" name="Group 21"/>
          <p:cNvGrpSpPr>
            <a:grpSpLocks noChangeAspect="1"/>
          </p:cNvGrpSpPr>
          <p:nvPr/>
        </p:nvGrpSpPr>
        <p:grpSpPr>
          <a:xfrm>
            <a:off x="-1" y="6453336"/>
            <a:ext cx="9137179" cy="404664"/>
            <a:chOff x="-1" y="6453336"/>
            <a:chExt cx="9137179" cy="404664"/>
          </a:xfrm>
        </p:grpSpPr>
        <p:sp>
          <p:nvSpPr>
            <p:cNvPr id="23" name="Rectangle 22"/>
            <p:cNvSpPr/>
            <p:nvPr/>
          </p:nvSpPr>
          <p:spPr>
            <a:xfrm>
              <a:off x="-1" y="6453336"/>
              <a:ext cx="905469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Introduction</a:t>
              </a:r>
              <a:endParaRPr lang="en-GB" sz="900" dirty="0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2128588" y="6453336"/>
              <a:ext cx="606699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SQL</a:t>
              </a: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1517029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R</a:t>
              </a: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273528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 err="1"/>
                <a:t>Hadoop</a:t>
              </a:r>
              <a:r>
                <a:rPr lang="en-GB" sz="800" dirty="0"/>
                <a:t> Cluster</a:t>
              </a: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905469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Python</a:t>
              </a: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334684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Mongo DB</a:t>
              </a: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3958408" y="6453336"/>
              <a:ext cx="611560" cy="40466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CI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456996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Hive Impala</a:t>
              </a: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518152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 err="1"/>
                <a:t>Scala</a:t>
              </a:r>
              <a:endParaRPr lang="en-GB" sz="800" dirty="0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579308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Spark</a:t>
              </a: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640464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 err="1"/>
                <a:t>Pentaho</a:t>
              </a:r>
              <a:endParaRPr lang="en-GB" sz="800" dirty="0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7016208" y="6453336"/>
              <a:ext cx="609819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Agile SCRUM</a:t>
              </a: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7626027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Final Project</a:t>
              </a: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8237587" y="6453336"/>
              <a:ext cx="899591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Conclusions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81293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Continuous integration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D302D-FBDC-4F5A-A4A2-20337FC70061}" type="slidenum">
              <a:rPr lang="en-GB" smtClean="0"/>
              <a:t>15</a:t>
            </a:fld>
            <a:endParaRPr lang="en-GB"/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3896" y="3356991"/>
            <a:ext cx="5499179" cy="26856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1534118"/>
            <a:ext cx="6223323" cy="16675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" name="Content Placeholder 1"/>
          <p:cNvSpPr>
            <a:spLocks noGrp="1"/>
          </p:cNvSpPr>
          <p:nvPr>
            <p:ph sz="quarter" idx="13"/>
          </p:nvPr>
        </p:nvSpPr>
        <p:spPr>
          <a:xfrm>
            <a:off x="323528" y="4077072"/>
            <a:ext cx="2552735" cy="1728192"/>
          </a:xfrm>
        </p:spPr>
        <p:txBody>
          <a:bodyPr>
            <a:normAutofit/>
          </a:bodyPr>
          <a:lstStyle/>
          <a:p>
            <a:r>
              <a:rPr lang="en-GB" dirty="0"/>
              <a:t>Examples of the provisioning files linked in the </a:t>
            </a:r>
            <a:r>
              <a:rPr lang="en-GB" dirty="0" err="1"/>
              <a:t>vagrantfile</a:t>
            </a:r>
            <a:endParaRPr lang="en-GB" dirty="0"/>
          </a:p>
        </p:txBody>
      </p:sp>
      <p:grpSp>
        <p:nvGrpSpPr>
          <p:cNvPr id="26" name="Group 25"/>
          <p:cNvGrpSpPr>
            <a:grpSpLocks noChangeAspect="1"/>
          </p:cNvGrpSpPr>
          <p:nvPr/>
        </p:nvGrpSpPr>
        <p:grpSpPr>
          <a:xfrm>
            <a:off x="-1" y="6453336"/>
            <a:ext cx="9137179" cy="404664"/>
            <a:chOff x="-1" y="6453336"/>
            <a:chExt cx="9137179" cy="404664"/>
          </a:xfrm>
        </p:grpSpPr>
        <p:sp>
          <p:nvSpPr>
            <p:cNvPr id="27" name="Rectangle 26"/>
            <p:cNvSpPr/>
            <p:nvPr/>
          </p:nvSpPr>
          <p:spPr>
            <a:xfrm>
              <a:off x="-1" y="6453336"/>
              <a:ext cx="905469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Introduction</a:t>
              </a:r>
              <a:endParaRPr lang="en-GB" sz="900" dirty="0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2128588" y="6453336"/>
              <a:ext cx="606699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SQL</a:t>
              </a: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1517029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R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273528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 err="1"/>
                <a:t>Hadoop</a:t>
              </a:r>
              <a:r>
                <a:rPr lang="en-GB" sz="800" dirty="0"/>
                <a:t> Cluster</a:t>
              </a: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905469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Python</a:t>
              </a: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334684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Mongo DB</a:t>
              </a: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3958408" y="6453336"/>
              <a:ext cx="611560" cy="40466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CI</a:t>
              </a: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456996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Hive Impala</a:t>
              </a: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518152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 err="1"/>
                <a:t>Scala</a:t>
              </a:r>
              <a:endParaRPr lang="en-GB" sz="800" dirty="0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579308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Spark</a:t>
              </a: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640464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 err="1"/>
                <a:t>Pentaho</a:t>
              </a:r>
              <a:endParaRPr lang="en-GB" sz="800" dirty="0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7016208" y="6453336"/>
              <a:ext cx="609819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Agile SCRUM</a:t>
              </a: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7626027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Final Project</a:t>
              </a: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8237587" y="6453336"/>
              <a:ext cx="899591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Conclusions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51631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GB" dirty="0"/>
              <a:t>Used </a:t>
            </a:r>
            <a:r>
              <a:rPr lang="en-GB" dirty="0" err="1"/>
              <a:t>webUIs</a:t>
            </a:r>
            <a:r>
              <a:rPr lang="en-GB" dirty="0"/>
              <a:t> of Git, Jenkins, and JIRA to link them together</a:t>
            </a:r>
          </a:p>
          <a:p>
            <a:endParaRPr lang="en-GB" dirty="0"/>
          </a:p>
          <a:p>
            <a:r>
              <a:rPr lang="en-GB" dirty="0"/>
              <a:t>Works to integrate the pipeline into a project management environment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Continuous integration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D302D-FBDC-4F5A-A4A2-20337FC70061}" type="slidenum">
              <a:rPr lang="en-GB" smtClean="0"/>
              <a:t>16</a:t>
            </a:fld>
            <a:endParaRPr lang="en-GB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2"/>
          <a:srcRect l="36982" t="18515" r="4326" b="46907"/>
          <a:stretch/>
        </p:blipFill>
        <p:spPr bwMode="auto">
          <a:xfrm>
            <a:off x="224520" y="4221089"/>
            <a:ext cx="4087543" cy="166409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5" name="Picture 24"/>
          <p:cNvPicPr/>
          <p:nvPr/>
        </p:nvPicPr>
        <p:blipFill rotWithShape="1">
          <a:blip r:embed="rId3"/>
          <a:srcRect l="12421" t="17107" r="22425" b="25192"/>
          <a:stretch/>
        </p:blipFill>
        <p:spPr>
          <a:xfrm>
            <a:off x="4403463" y="1376637"/>
            <a:ext cx="4579498" cy="2174606"/>
          </a:xfrm>
          <a:prstGeom prst="rect">
            <a:avLst/>
          </a:prstGeom>
        </p:spPr>
      </p:pic>
      <p:cxnSp>
        <p:nvCxnSpPr>
          <p:cNvPr id="28" name="Straight Arrow Connector 27"/>
          <p:cNvCxnSpPr>
            <a:stCxn id="32771" idx="1"/>
            <a:endCxn id="23" idx="3"/>
          </p:cNvCxnSpPr>
          <p:nvPr/>
        </p:nvCxnSpPr>
        <p:spPr>
          <a:xfrm flipH="1">
            <a:off x="4312063" y="4789470"/>
            <a:ext cx="91400" cy="26366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28"/>
          <p:cNvGrpSpPr>
            <a:grpSpLocks noChangeAspect="1"/>
          </p:cNvGrpSpPr>
          <p:nvPr/>
        </p:nvGrpSpPr>
        <p:grpSpPr>
          <a:xfrm>
            <a:off x="-1" y="6453336"/>
            <a:ext cx="9137179" cy="404664"/>
            <a:chOff x="-1" y="6453336"/>
            <a:chExt cx="9137179" cy="404664"/>
          </a:xfrm>
        </p:grpSpPr>
        <p:sp>
          <p:nvSpPr>
            <p:cNvPr id="30" name="Rectangle 29"/>
            <p:cNvSpPr/>
            <p:nvPr/>
          </p:nvSpPr>
          <p:spPr>
            <a:xfrm>
              <a:off x="-1" y="6453336"/>
              <a:ext cx="905469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Introduction</a:t>
              </a:r>
              <a:endParaRPr lang="en-GB" sz="900" dirty="0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2128588" y="6453336"/>
              <a:ext cx="606699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SQL</a:t>
              </a: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1517029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R</a:t>
              </a: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273528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 err="1"/>
                <a:t>Hadoop</a:t>
              </a:r>
              <a:r>
                <a:rPr lang="en-GB" sz="800" dirty="0"/>
                <a:t> Cluster</a:t>
              </a: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905469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Python</a:t>
              </a: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334684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Mongo DB</a:t>
              </a: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3958408" y="6453336"/>
              <a:ext cx="611560" cy="40466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CI</a:t>
              </a: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456996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Hive Impala</a:t>
              </a: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518152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 err="1"/>
                <a:t>Scala</a:t>
              </a:r>
              <a:endParaRPr lang="en-GB" sz="800" dirty="0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579308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Spark</a:t>
              </a: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640464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 err="1"/>
                <a:t>Pentaho</a:t>
              </a:r>
              <a:endParaRPr lang="en-GB" sz="800" dirty="0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7016208" y="6453336"/>
              <a:ext cx="609819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Agile SCRUM</a:t>
              </a: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7626027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Final Project</a:t>
              </a: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8237587" y="6453336"/>
              <a:ext cx="899591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Conclusions</a:t>
              </a:r>
            </a:p>
          </p:txBody>
        </p:sp>
      </p:grpSp>
      <p:pic>
        <p:nvPicPr>
          <p:cNvPr id="44" name="Picture 43"/>
          <p:cNvPicPr>
            <a:picLocks noChangeAspect="1"/>
          </p:cNvPicPr>
          <p:nvPr/>
        </p:nvPicPr>
        <p:blipFill rotWithShape="1">
          <a:blip r:embed="rId2"/>
          <a:srcRect t="4876" r="82067" b="90247"/>
          <a:stretch/>
        </p:blipFill>
        <p:spPr bwMode="auto">
          <a:xfrm>
            <a:off x="2914914" y="5637376"/>
            <a:ext cx="1397149" cy="26254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9950" y="3228653"/>
            <a:ext cx="597277" cy="2986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2771" name="Picture 3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06" b="22933"/>
          <a:stretch/>
        </p:blipFill>
        <p:spPr bwMode="auto">
          <a:xfrm>
            <a:off x="4403463" y="3696583"/>
            <a:ext cx="4579498" cy="21857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2772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4400" y="5427483"/>
            <a:ext cx="409575" cy="390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49" name="Straight Arrow Connector 48"/>
          <p:cNvCxnSpPr>
            <a:stCxn id="25" idx="2"/>
            <a:endCxn id="32771" idx="0"/>
          </p:cNvCxnSpPr>
          <p:nvPr/>
        </p:nvCxnSpPr>
        <p:spPr>
          <a:xfrm>
            <a:off x="6693212" y="3551243"/>
            <a:ext cx="0" cy="14534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0887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GB" dirty="0"/>
              <a:t>Completed a large group project using Apache Hive and Impala with </a:t>
            </a:r>
            <a:r>
              <a:rPr lang="en-GB" dirty="0" err="1"/>
              <a:t>Hadoop</a:t>
            </a:r>
            <a:endParaRPr lang="en-GB" dirty="0"/>
          </a:p>
          <a:p>
            <a:endParaRPr lang="en-GB" dirty="0"/>
          </a:p>
          <a:p>
            <a:r>
              <a:rPr lang="en-GB" dirty="0"/>
              <a:t>Maintained a </a:t>
            </a:r>
            <a:r>
              <a:rPr lang="en-GB" dirty="0" err="1"/>
              <a:t>GitHub</a:t>
            </a:r>
            <a:r>
              <a:rPr lang="en-GB" dirty="0"/>
              <a:t> server as a version control system</a:t>
            </a:r>
          </a:p>
          <a:p>
            <a:endParaRPr lang="en-GB" dirty="0"/>
          </a:p>
          <a:p>
            <a:r>
              <a:rPr lang="en-GB" dirty="0"/>
              <a:t>Considered the differences between the technologies and when to use each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Hadoop</a:t>
            </a:r>
            <a:r>
              <a:rPr lang="en-GB" dirty="0"/>
              <a:t> (Hive/Impala)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D302D-FBDC-4F5A-A4A2-20337FC70061}" type="slidenum">
              <a:rPr lang="en-GB" smtClean="0"/>
              <a:t>17</a:t>
            </a:fld>
            <a:endParaRPr lang="en-GB"/>
          </a:p>
        </p:txBody>
      </p:sp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9789" y="1575098"/>
            <a:ext cx="1929221" cy="17362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" name="Picture 22" descr="R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9989" y="1568996"/>
            <a:ext cx="1741448" cy="1741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 descr="Image result for hadoo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9911" y="3645024"/>
            <a:ext cx="2658864" cy="1290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Image result for github logo inverted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1927" y="4935066"/>
            <a:ext cx="1154832" cy="1154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7" name="Group 26"/>
          <p:cNvGrpSpPr>
            <a:grpSpLocks noChangeAspect="1"/>
          </p:cNvGrpSpPr>
          <p:nvPr/>
        </p:nvGrpSpPr>
        <p:grpSpPr>
          <a:xfrm>
            <a:off x="-1" y="6453336"/>
            <a:ext cx="9137179" cy="404664"/>
            <a:chOff x="-1" y="6453336"/>
            <a:chExt cx="9137179" cy="404664"/>
          </a:xfrm>
        </p:grpSpPr>
        <p:sp>
          <p:nvSpPr>
            <p:cNvPr id="28" name="Rectangle 27"/>
            <p:cNvSpPr/>
            <p:nvPr/>
          </p:nvSpPr>
          <p:spPr>
            <a:xfrm>
              <a:off x="-1" y="6453336"/>
              <a:ext cx="905469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Introduction</a:t>
              </a:r>
              <a:endParaRPr lang="en-GB" sz="900" dirty="0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2128588" y="6453336"/>
              <a:ext cx="606699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SQL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517029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R</a:t>
              </a: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273528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 err="1"/>
                <a:t>Hadoop</a:t>
              </a:r>
              <a:r>
                <a:rPr lang="en-GB" sz="800" dirty="0"/>
                <a:t> Cluster</a:t>
              </a: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905469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Python</a:t>
              </a: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334684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Mongo DB</a:t>
              </a: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395840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CI</a:t>
              </a: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4569968" y="6453336"/>
              <a:ext cx="611560" cy="40466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Hive Impala</a:t>
              </a: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518152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 err="1"/>
                <a:t>Scala</a:t>
              </a:r>
              <a:endParaRPr lang="en-GB" sz="800" dirty="0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579308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Spark</a:t>
              </a: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640464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 err="1"/>
                <a:t>Pentaho</a:t>
              </a:r>
              <a:endParaRPr lang="en-GB" sz="800" dirty="0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7016208" y="6453336"/>
              <a:ext cx="609819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Agile SCRUM</a:t>
              </a: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7626027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Final Project</a:t>
              </a: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8237587" y="6453336"/>
              <a:ext cx="899591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Conclusions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26406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>
          <a:xfrm>
            <a:off x="683568" y="1556792"/>
            <a:ext cx="8000660" cy="4680520"/>
          </a:xfrm>
        </p:spPr>
        <p:txBody>
          <a:bodyPr/>
          <a:lstStyle/>
          <a:p>
            <a:r>
              <a:rPr lang="en-GB" dirty="0"/>
              <a:t>Importing the HDFS directory from an external file</a:t>
            </a:r>
          </a:p>
          <a:p>
            <a:r>
              <a:rPr lang="en-GB" dirty="0"/>
              <a:t>Creating the database, defining table format, pointing to external data location</a:t>
            </a:r>
          </a:p>
          <a:p>
            <a:r>
              <a:rPr lang="en-GB" dirty="0"/>
              <a:t>Using </a:t>
            </a:r>
            <a:r>
              <a:rPr lang="en-GB" dirty="0" err="1"/>
              <a:t>HiveQL</a:t>
            </a:r>
            <a:r>
              <a:rPr lang="en-GB" dirty="0"/>
              <a:t> to query the database via </a:t>
            </a:r>
            <a:r>
              <a:rPr lang="en-GB" dirty="0" err="1"/>
              <a:t>Hadoop</a:t>
            </a:r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Hadoop</a:t>
            </a:r>
            <a:r>
              <a:rPr lang="en-GB" dirty="0"/>
              <a:t> (Hive)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D302D-FBDC-4F5A-A4A2-20337FC70061}" type="slidenum">
              <a:rPr lang="en-GB" smtClean="0"/>
              <a:t>18</a:t>
            </a:fld>
            <a:endParaRPr lang="en-GB"/>
          </a:p>
        </p:txBody>
      </p:sp>
      <p:grpSp>
        <p:nvGrpSpPr>
          <p:cNvPr id="24" name="Group 23"/>
          <p:cNvGrpSpPr>
            <a:grpSpLocks noChangeAspect="1"/>
          </p:cNvGrpSpPr>
          <p:nvPr/>
        </p:nvGrpSpPr>
        <p:grpSpPr>
          <a:xfrm>
            <a:off x="933822" y="3256774"/>
            <a:ext cx="3933958" cy="1008112"/>
            <a:chOff x="1466850" y="3933056"/>
            <a:chExt cx="6210300" cy="1591445"/>
          </a:xfrm>
        </p:grpSpPr>
        <p:pic>
          <p:nvPicPr>
            <p:cNvPr id="26" name="Picture 4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2688"/>
            <a:stretch/>
          </p:blipFill>
          <p:spPr bwMode="auto">
            <a:xfrm>
              <a:off x="1466850" y="4087713"/>
              <a:ext cx="6210300" cy="1413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7" name="Picture 4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2118"/>
            <a:stretch/>
          </p:blipFill>
          <p:spPr bwMode="auto">
            <a:xfrm>
              <a:off x="1466850" y="3933056"/>
              <a:ext cx="6210300" cy="1524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8" name="Picture 4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177" b="16827"/>
            <a:stretch/>
          </p:blipFill>
          <p:spPr bwMode="auto">
            <a:xfrm>
              <a:off x="1466850" y="4229101"/>
              <a:ext cx="6210300" cy="12954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7473" y="4355166"/>
            <a:ext cx="1650307" cy="18725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6052" y="3256775"/>
            <a:ext cx="3136348" cy="1008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1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4496" y="4355167"/>
            <a:ext cx="1717904" cy="18725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35" name="Group 34"/>
          <p:cNvGrpSpPr>
            <a:grpSpLocks noChangeAspect="1"/>
          </p:cNvGrpSpPr>
          <p:nvPr/>
        </p:nvGrpSpPr>
        <p:grpSpPr>
          <a:xfrm>
            <a:off x="-1" y="6453336"/>
            <a:ext cx="9137179" cy="404664"/>
            <a:chOff x="-1" y="6453336"/>
            <a:chExt cx="9137179" cy="404664"/>
          </a:xfrm>
        </p:grpSpPr>
        <p:sp>
          <p:nvSpPr>
            <p:cNvPr id="36" name="Rectangle 35"/>
            <p:cNvSpPr/>
            <p:nvPr/>
          </p:nvSpPr>
          <p:spPr>
            <a:xfrm>
              <a:off x="-1" y="6453336"/>
              <a:ext cx="905469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Introduction</a:t>
              </a:r>
              <a:endParaRPr lang="en-GB" sz="900" dirty="0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2128588" y="6453336"/>
              <a:ext cx="606699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SQL</a:t>
              </a: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1517029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R</a:t>
              </a: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273528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 err="1"/>
                <a:t>Hadoop</a:t>
              </a:r>
              <a:r>
                <a:rPr lang="en-GB" sz="800" dirty="0"/>
                <a:t> Cluster</a:t>
              </a: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905469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Python</a:t>
              </a: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334684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Mongo DB</a:t>
              </a: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395840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CI</a:t>
              </a: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4569968" y="6453336"/>
              <a:ext cx="611560" cy="40466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Hive Impala</a:t>
              </a: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518152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 err="1"/>
                <a:t>Scala</a:t>
              </a:r>
              <a:endParaRPr lang="en-GB" sz="800" dirty="0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579308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Spark</a:t>
              </a: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640464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 err="1"/>
                <a:t>Pentaho</a:t>
              </a:r>
              <a:endParaRPr lang="en-GB" sz="800" dirty="0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7016208" y="6453336"/>
              <a:ext cx="609819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Agile SCRUM</a:t>
              </a: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7626027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Final Project</a:t>
              </a: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8237587" y="6453336"/>
              <a:ext cx="899591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Conclusions</a:t>
              </a:r>
            </a:p>
          </p:txBody>
        </p:sp>
      </p:grpSp>
      <p:cxnSp>
        <p:nvCxnSpPr>
          <p:cNvPr id="11267" name="Straight Arrow Connector 11266"/>
          <p:cNvCxnSpPr>
            <a:endCxn id="29" idx="1"/>
          </p:cNvCxnSpPr>
          <p:nvPr/>
        </p:nvCxnSpPr>
        <p:spPr>
          <a:xfrm>
            <a:off x="1979712" y="4264887"/>
            <a:ext cx="1237761" cy="102656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73" name="Straight Arrow Connector 11272"/>
          <p:cNvCxnSpPr>
            <a:endCxn id="31" idx="1"/>
          </p:cNvCxnSpPr>
          <p:nvPr/>
        </p:nvCxnSpPr>
        <p:spPr>
          <a:xfrm>
            <a:off x="5724128" y="4264886"/>
            <a:ext cx="730368" cy="102656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1691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GB" dirty="0"/>
              <a:t>Can also use internal databases for import the data, which stores the data slightly differently</a:t>
            </a:r>
          </a:p>
          <a:p>
            <a:r>
              <a:rPr lang="en-GB" dirty="0"/>
              <a:t>End result is the same, with </a:t>
            </a:r>
            <a:r>
              <a:rPr lang="en-GB" dirty="0" err="1"/>
              <a:t>HiveQL</a:t>
            </a:r>
            <a:r>
              <a:rPr lang="en-GB" dirty="0"/>
              <a:t> queries returning data tables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Hadoop</a:t>
            </a:r>
            <a:r>
              <a:rPr lang="en-GB" dirty="0"/>
              <a:t> (Hive)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D302D-FBDC-4F5A-A4A2-20337FC70061}" type="slidenum">
              <a:rPr lang="en-GB" smtClean="0"/>
              <a:t>19</a:t>
            </a:fld>
            <a:endParaRPr lang="en-GB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2111" y="1556792"/>
            <a:ext cx="4205006" cy="7185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4423" y="2276872"/>
            <a:ext cx="4202853" cy="39089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2" name="Picture 3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720" y="4581128"/>
            <a:ext cx="2375610" cy="1564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3" name="Picture 3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720" y="4725144"/>
            <a:ext cx="2375610" cy="1464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34" name="Group 33"/>
          <p:cNvGrpSpPr/>
          <p:nvPr/>
        </p:nvGrpSpPr>
        <p:grpSpPr>
          <a:xfrm>
            <a:off x="1079720" y="3994817"/>
            <a:ext cx="2375610" cy="586311"/>
            <a:chOff x="4606451" y="1459106"/>
            <a:chExt cx="2143900" cy="510600"/>
          </a:xfrm>
        </p:grpSpPr>
        <p:pic>
          <p:nvPicPr>
            <p:cNvPr id="35" name="Picture 34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000"/>
            <a:stretch/>
          </p:blipFill>
          <p:spPr bwMode="auto">
            <a:xfrm>
              <a:off x="4606451" y="1459106"/>
              <a:ext cx="2142128" cy="350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6" name="Picture 35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0000"/>
            <a:stretch/>
          </p:blipFill>
          <p:spPr bwMode="auto">
            <a:xfrm>
              <a:off x="4608222" y="1794643"/>
              <a:ext cx="2142129" cy="1750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37" name="Group 36"/>
          <p:cNvGrpSpPr>
            <a:grpSpLocks noChangeAspect="1"/>
          </p:cNvGrpSpPr>
          <p:nvPr/>
        </p:nvGrpSpPr>
        <p:grpSpPr>
          <a:xfrm>
            <a:off x="-1" y="6453336"/>
            <a:ext cx="9137179" cy="404664"/>
            <a:chOff x="-1" y="6453336"/>
            <a:chExt cx="9137179" cy="404664"/>
          </a:xfrm>
        </p:grpSpPr>
        <p:sp>
          <p:nvSpPr>
            <p:cNvPr id="38" name="Rectangle 37"/>
            <p:cNvSpPr/>
            <p:nvPr/>
          </p:nvSpPr>
          <p:spPr>
            <a:xfrm>
              <a:off x="-1" y="6453336"/>
              <a:ext cx="905469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Introduction</a:t>
              </a:r>
              <a:endParaRPr lang="en-GB" sz="900" dirty="0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2128588" y="6453336"/>
              <a:ext cx="606699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SQL</a:t>
              </a: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1517029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R</a:t>
              </a: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273528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 err="1"/>
                <a:t>Hadoop</a:t>
              </a:r>
              <a:r>
                <a:rPr lang="en-GB" sz="800" dirty="0"/>
                <a:t> Cluster</a:t>
              </a: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905469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Python</a:t>
              </a: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334684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Mongo DB</a:t>
              </a: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395840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CI</a:t>
              </a: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4569968" y="6453336"/>
              <a:ext cx="611560" cy="40466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Hive Impala</a:t>
              </a: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518152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 err="1"/>
                <a:t>Scala</a:t>
              </a:r>
              <a:endParaRPr lang="en-GB" sz="800" dirty="0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579308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Spark</a:t>
              </a: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640464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 err="1"/>
                <a:t>Pentaho</a:t>
              </a:r>
              <a:endParaRPr lang="en-GB" sz="800" dirty="0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7016208" y="6453336"/>
              <a:ext cx="609819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Agile SCRUM</a:t>
              </a: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7626027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Final Project</a:t>
              </a: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8237587" y="6453336"/>
              <a:ext cx="899591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Conclusions</a:t>
              </a:r>
            </a:p>
          </p:txBody>
        </p:sp>
      </p:grpSp>
      <p:cxnSp>
        <p:nvCxnSpPr>
          <p:cNvPr id="22" name="Straight Arrow Connector 21"/>
          <p:cNvCxnSpPr>
            <a:stCxn id="13315" idx="1"/>
            <a:endCxn id="36" idx="3"/>
          </p:cNvCxnSpPr>
          <p:nvPr/>
        </p:nvCxnSpPr>
        <p:spPr>
          <a:xfrm flipH="1">
            <a:off x="3455330" y="4231370"/>
            <a:ext cx="1169093" cy="24924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3542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GB" dirty="0"/>
              <a:t>12 week course</a:t>
            </a:r>
          </a:p>
          <a:p>
            <a:endParaRPr lang="en-GB" dirty="0"/>
          </a:p>
          <a:p>
            <a:r>
              <a:rPr lang="en-GB" dirty="0"/>
              <a:t>Designed to teach the fundamentals of what is needed to work with Big Data</a:t>
            </a:r>
          </a:p>
          <a:p>
            <a:endParaRPr lang="en-GB" dirty="0"/>
          </a:p>
          <a:p>
            <a:r>
              <a:rPr lang="en-GB" dirty="0"/>
              <a:t>Highlights:</a:t>
            </a:r>
          </a:p>
          <a:p>
            <a:pPr lvl="1"/>
            <a:r>
              <a:rPr lang="en-GB" sz="1400" dirty="0"/>
              <a:t>Database Querying (SQL, Spark etc.)</a:t>
            </a:r>
          </a:p>
          <a:p>
            <a:pPr lvl="1"/>
            <a:r>
              <a:rPr lang="en-GB" sz="1400" dirty="0"/>
              <a:t>Machine Learning</a:t>
            </a:r>
          </a:p>
          <a:p>
            <a:pPr lvl="1"/>
            <a:r>
              <a:rPr lang="en-GB" sz="1400" dirty="0"/>
              <a:t>Agile/SCRUM Methodology</a:t>
            </a:r>
          </a:p>
          <a:p>
            <a:pPr lvl="1"/>
            <a:endParaRPr lang="en-GB" dirty="0"/>
          </a:p>
        </p:txBody>
      </p:sp>
      <p:graphicFrame>
        <p:nvGraphicFramePr>
          <p:cNvPr id="23" name="Content Placeholder 22"/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938946311"/>
              </p:ext>
            </p:extLst>
          </p:nvPr>
        </p:nvGraphicFramePr>
        <p:xfrm>
          <a:off x="4356100" y="1557338"/>
          <a:ext cx="4464050" cy="467997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1204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95200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9998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Week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Learning Topic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59998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Python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59998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59998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SQL/</a:t>
                      </a:r>
                      <a:r>
                        <a:rPr lang="en-GB" sz="1200" dirty="0" err="1"/>
                        <a:t>Scala</a:t>
                      </a:r>
                      <a:endParaRPr lang="en-GB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59998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AWS &amp; Cluster</a:t>
                      </a:r>
                      <a:r>
                        <a:rPr lang="en-GB" sz="1200" baseline="0" dirty="0"/>
                        <a:t> Administration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59998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Continuous Integration &amp; </a:t>
                      </a:r>
                      <a:r>
                        <a:rPr lang="en-GB" sz="1200" dirty="0" err="1"/>
                        <a:t>MongoDB</a:t>
                      </a:r>
                      <a:endParaRPr lang="en-GB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59998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Continuous Integration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59998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err="1"/>
                        <a:t>Hadoop</a:t>
                      </a:r>
                      <a:r>
                        <a:rPr lang="en-GB" sz="1200" dirty="0"/>
                        <a:t> with Hive &amp; Impala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359998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err="1"/>
                        <a:t>Scala</a:t>
                      </a:r>
                      <a:r>
                        <a:rPr lang="en-GB" sz="1200" baseline="0" dirty="0"/>
                        <a:t> &amp; Spark</a:t>
                      </a:r>
                      <a:endParaRPr lang="en-GB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359998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err="1"/>
                        <a:t>Scala</a:t>
                      </a:r>
                      <a:r>
                        <a:rPr lang="en-GB" sz="1200" dirty="0"/>
                        <a:t> &amp; Spark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359998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err="1"/>
                        <a:t>Pentaho</a:t>
                      </a:r>
                      <a:endParaRPr lang="en-GB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359998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Agile/SCRUM &amp; Final Project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359998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Final Project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</a:tbl>
          </a:graphicData>
        </a:graphic>
      </p:graphicFrame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Introduction</a:t>
            </a:r>
          </a:p>
        </p:txBody>
      </p:sp>
      <p:sp>
        <p:nvSpPr>
          <p:cNvPr id="24" name="Slide Number Placeholder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D302D-FBDC-4F5A-A4A2-20337FC70061}" type="slidenum">
              <a:rPr lang="en-GB" smtClean="0"/>
              <a:t>2</a:t>
            </a:fld>
            <a:endParaRPr lang="en-GB"/>
          </a:p>
        </p:txBody>
      </p:sp>
      <p:grpSp>
        <p:nvGrpSpPr>
          <p:cNvPr id="25" name="Group 24"/>
          <p:cNvGrpSpPr>
            <a:grpSpLocks noChangeAspect="1"/>
          </p:cNvGrpSpPr>
          <p:nvPr/>
        </p:nvGrpSpPr>
        <p:grpSpPr>
          <a:xfrm>
            <a:off x="-1" y="6453336"/>
            <a:ext cx="9137179" cy="404664"/>
            <a:chOff x="-1" y="6453336"/>
            <a:chExt cx="9137179" cy="404664"/>
          </a:xfrm>
        </p:grpSpPr>
        <p:sp>
          <p:nvSpPr>
            <p:cNvPr id="26" name="Rectangle 25"/>
            <p:cNvSpPr/>
            <p:nvPr/>
          </p:nvSpPr>
          <p:spPr>
            <a:xfrm>
              <a:off x="-1" y="6453336"/>
              <a:ext cx="905469" cy="40466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Introduction</a:t>
              </a:r>
              <a:endParaRPr lang="en-GB" sz="900" dirty="0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212372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SQL</a:t>
              </a: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1517029" y="6453336"/>
              <a:ext cx="606699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R</a:t>
              </a: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273528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 err="1"/>
                <a:t>Hadoop</a:t>
              </a:r>
              <a:r>
                <a:rPr lang="en-GB" sz="800" dirty="0"/>
                <a:t> Cluster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905469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Python</a:t>
              </a: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334684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Mongo DB</a:t>
              </a: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395840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CI</a:t>
              </a: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456996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Hive Impala</a:t>
              </a: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518152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 err="1"/>
                <a:t>Scala</a:t>
              </a:r>
              <a:endParaRPr lang="en-GB" sz="800" dirty="0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579308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Spark</a:t>
              </a: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640464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 err="1"/>
                <a:t>Pentaho</a:t>
              </a:r>
              <a:endParaRPr lang="en-GB" sz="800" dirty="0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7014467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Agile SCRUM</a:t>
              </a: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7626027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Final Project</a:t>
              </a: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8237587" y="6453336"/>
              <a:ext cx="899591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Conclusions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68466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>
          <a:xfrm>
            <a:off x="683568" y="1556792"/>
            <a:ext cx="7776864" cy="4680520"/>
          </a:xfrm>
        </p:spPr>
        <p:txBody>
          <a:bodyPr/>
          <a:lstStyle/>
          <a:p>
            <a:r>
              <a:rPr lang="en-GB" dirty="0"/>
              <a:t>Complex Fields</a:t>
            </a:r>
          </a:p>
          <a:p>
            <a:pPr lvl="1"/>
            <a:r>
              <a:rPr lang="en-GB" dirty="0"/>
              <a:t>Can use &lt;&gt; syntax for importing more complex data formats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Hadoop</a:t>
            </a:r>
            <a:r>
              <a:rPr lang="en-GB" dirty="0"/>
              <a:t> (Hive/Impala)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D302D-FBDC-4F5A-A4A2-20337FC70061}" type="slidenum">
              <a:rPr lang="en-GB" smtClean="0"/>
              <a:t>20</a:t>
            </a:fld>
            <a:endParaRPr lang="en-GB"/>
          </a:p>
        </p:txBody>
      </p:sp>
      <p:pic>
        <p:nvPicPr>
          <p:cNvPr id="2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780928"/>
            <a:ext cx="7632848" cy="2364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2242" y="3549640"/>
            <a:ext cx="5315500" cy="20162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4" name="Group 23"/>
          <p:cNvGrpSpPr>
            <a:grpSpLocks noChangeAspect="1"/>
          </p:cNvGrpSpPr>
          <p:nvPr/>
        </p:nvGrpSpPr>
        <p:grpSpPr>
          <a:xfrm>
            <a:off x="-1" y="6453336"/>
            <a:ext cx="9137179" cy="404664"/>
            <a:chOff x="-1" y="6453336"/>
            <a:chExt cx="9137179" cy="404664"/>
          </a:xfrm>
        </p:grpSpPr>
        <p:sp>
          <p:nvSpPr>
            <p:cNvPr id="25" name="Rectangle 24"/>
            <p:cNvSpPr/>
            <p:nvPr/>
          </p:nvSpPr>
          <p:spPr>
            <a:xfrm>
              <a:off x="-1" y="6453336"/>
              <a:ext cx="905469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Introduction</a:t>
              </a:r>
              <a:endParaRPr lang="en-GB" sz="900" dirty="0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2128588" y="6453336"/>
              <a:ext cx="606699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SQL</a:t>
              </a: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517029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R</a:t>
              </a: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273528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 err="1"/>
                <a:t>Hadoop</a:t>
              </a:r>
              <a:r>
                <a:rPr lang="en-GB" sz="800" dirty="0"/>
                <a:t> Cluster</a:t>
              </a: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905469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Python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334684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Mongo DB</a:t>
              </a: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395840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CI</a:t>
              </a: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4569968" y="6453336"/>
              <a:ext cx="611560" cy="40466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Hive Impala</a:t>
              </a: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518152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 err="1"/>
                <a:t>Scala</a:t>
              </a:r>
              <a:endParaRPr lang="en-GB" sz="800" dirty="0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579308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Spark</a:t>
              </a: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640464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 err="1"/>
                <a:t>Pentaho</a:t>
              </a:r>
              <a:endParaRPr lang="en-GB" sz="800" dirty="0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7016208" y="6453336"/>
              <a:ext cx="609819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Agile SCRUM</a:t>
              </a: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7626027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Final Project</a:t>
              </a: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8237587" y="6453336"/>
              <a:ext cx="899591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Conclusions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0722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GB" dirty="0"/>
              <a:t>Impala works similarly on the surface when importing data and setting up the database</a:t>
            </a:r>
          </a:p>
          <a:p>
            <a:endParaRPr lang="en-GB" dirty="0"/>
          </a:p>
          <a:p>
            <a:r>
              <a:rPr lang="en-GB" dirty="0"/>
              <a:t>Some differences in keywords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Hadoop</a:t>
            </a:r>
            <a:r>
              <a:rPr lang="en-GB" dirty="0"/>
              <a:t> (IMPALA)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D302D-FBDC-4F5A-A4A2-20337FC70061}" type="slidenum">
              <a:rPr lang="en-GB" smtClean="0"/>
              <a:t>21</a:t>
            </a:fld>
            <a:endParaRPr lang="en-GB"/>
          </a:p>
        </p:txBody>
      </p:sp>
      <p:pic>
        <p:nvPicPr>
          <p:cNvPr id="2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2495" y="3274988"/>
            <a:ext cx="3889505" cy="24583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576" y="4583425"/>
            <a:ext cx="3889505" cy="11499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2495" y="1628800"/>
            <a:ext cx="3889505" cy="14608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9" name="Straight Arrow Connector 18"/>
          <p:cNvCxnSpPr>
            <a:endCxn id="28" idx="3"/>
          </p:cNvCxnSpPr>
          <p:nvPr/>
        </p:nvCxnSpPr>
        <p:spPr>
          <a:xfrm flipH="1">
            <a:off x="4381081" y="5158395"/>
            <a:ext cx="391414" cy="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Group 36"/>
          <p:cNvGrpSpPr>
            <a:grpSpLocks noChangeAspect="1"/>
          </p:cNvGrpSpPr>
          <p:nvPr/>
        </p:nvGrpSpPr>
        <p:grpSpPr>
          <a:xfrm>
            <a:off x="-1" y="6453336"/>
            <a:ext cx="9137179" cy="404664"/>
            <a:chOff x="-1" y="6453336"/>
            <a:chExt cx="9137179" cy="404664"/>
          </a:xfrm>
        </p:grpSpPr>
        <p:sp>
          <p:nvSpPr>
            <p:cNvPr id="38" name="Rectangle 37"/>
            <p:cNvSpPr/>
            <p:nvPr/>
          </p:nvSpPr>
          <p:spPr>
            <a:xfrm>
              <a:off x="-1" y="6453336"/>
              <a:ext cx="905469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Introduction</a:t>
              </a:r>
              <a:endParaRPr lang="en-GB" sz="900" dirty="0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2128588" y="6453336"/>
              <a:ext cx="606699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SQL</a:t>
              </a: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1517029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R</a:t>
              </a: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273528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 err="1"/>
                <a:t>Hadoop</a:t>
              </a:r>
              <a:r>
                <a:rPr lang="en-GB" sz="800" dirty="0"/>
                <a:t> Cluster</a:t>
              </a: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905469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Python</a:t>
              </a: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334684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Mongo DB</a:t>
              </a: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395840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CI</a:t>
              </a: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4569968" y="6453336"/>
              <a:ext cx="611560" cy="40466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Hive Impala</a:t>
              </a: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518152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 err="1"/>
                <a:t>Scala</a:t>
              </a:r>
              <a:endParaRPr lang="en-GB" sz="800" dirty="0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579308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Spark</a:t>
              </a: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640464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 err="1"/>
                <a:t>Pentaho</a:t>
              </a:r>
              <a:endParaRPr lang="en-GB" sz="800" dirty="0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7016208" y="6453336"/>
              <a:ext cx="609819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Agile SCRUM</a:t>
              </a: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7626027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Final Project</a:t>
              </a: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8237587" y="6453336"/>
              <a:ext cx="899591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Conclusions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5063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Hive and Impala are different technologies which aim to do the same thing through Hadoop</a:t>
            </a:r>
          </a:p>
          <a:p>
            <a:endParaRPr lang="en-GB" dirty="0"/>
          </a:p>
          <a:p>
            <a:r>
              <a:rPr lang="en-GB" dirty="0"/>
              <a:t>Hive converts queries to </a:t>
            </a:r>
            <a:r>
              <a:rPr lang="en-GB" dirty="0" err="1"/>
              <a:t>MapReduce</a:t>
            </a:r>
            <a:r>
              <a:rPr lang="en-GB" dirty="0"/>
              <a:t> jobs and runs through them</a:t>
            </a:r>
          </a:p>
          <a:p>
            <a:pPr lvl="1"/>
            <a:r>
              <a:rPr lang="en-GB" sz="1400" dirty="0"/>
              <a:t>Initially slow but consistent and scales well</a:t>
            </a:r>
          </a:p>
          <a:p>
            <a:pPr lvl="1"/>
            <a:endParaRPr lang="en-GB" sz="1400" dirty="0"/>
          </a:p>
          <a:p>
            <a:r>
              <a:rPr lang="en-GB" dirty="0"/>
              <a:t>Impala runs queries straight through RAM</a:t>
            </a:r>
          </a:p>
          <a:p>
            <a:pPr lvl="1"/>
            <a:r>
              <a:rPr lang="en-GB" sz="1400" dirty="0"/>
              <a:t>Initially very fast but scales poorly with large amounts of data</a:t>
            </a:r>
          </a:p>
          <a:p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Hadoop</a:t>
            </a:r>
            <a:r>
              <a:rPr lang="en-GB" dirty="0"/>
              <a:t> (HIVE/IMPALA)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D302D-FBDC-4F5A-A4A2-20337FC70061}" type="slidenum">
              <a:rPr lang="en-GB" smtClean="0"/>
              <a:t>22</a:t>
            </a:fld>
            <a:endParaRPr lang="en-GB"/>
          </a:p>
        </p:txBody>
      </p:sp>
      <p:sp>
        <p:nvSpPr>
          <p:cNvPr id="23" name="TextBox 22"/>
          <p:cNvSpPr txBox="1"/>
          <p:nvPr/>
        </p:nvSpPr>
        <p:spPr>
          <a:xfrm>
            <a:off x="6133478" y="3106820"/>
            <a:ext cx="5677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HIVE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027059" y="4418463"/>
            <a:ext cx="7643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IMPALA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269994" y="1916832"/>
            <a:ext cx="27206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200" dirty="0"/>
              <a:t>The same query </a:t>
            </a:r>
          </a:p>
          <a:p>
            <a:pPr algn="ctr"/>
            <a:r>
              <a:rPr lang="en-GB" sz="1200" dirty="0"/>
              <a:t>(SELECT COUNT(*) FROM user;)</a:t>
            </a:r>
          </a:p>
          <a:p>
            <a:pPr algn="ctr"/>
            <a:r>
              <a:rPr lang="en-GB" sz="1200" dirty="0"/>
              <a:t>in Hive and Impala:</a:t>
            </a:r>
          </a:p>
        </p:txBody>
      </p:sp>
      <p:pic>
        <p:nvPicPr>
          <p:cNvPr id="26" name="Picture 25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963510" y="3525962"/>
            <a:ext cx="3444684" cy="3350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" name="Picture 2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3511" y="4839478"/>
            <a:ext cx="3444684" cy="3177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31" name="Group 30"/>
          <p:cNvGrpSpPr>
            <a:grpSpLocks noChangeAspect="1"/>
          </p:cNvGrpSpPr>
          <p:nvPr/>
        </p:nvGrpSpPr>
        <p:grpSpPr>
          <a:xfrm>
            <a:off x="-1" y="6453336"/>
            <a:ext cx="9137179" cy="404664"/>
            <a:chOff x="-1" y="6453336"/>
            <a:chExt cx="9137179" cy="404664"/>
          </a:xfrm>
        </p:grpSpPr>
        <p:sp>
          <p:nvSpPr>
            <p:cNvPr id="32" name="Rectangle 31"/>
            <p:cNvSpPr/>
            <p:nvPr/>
          </p:nvSpPr>
          <p:spPr>
            <a:xfrm>
              <a:off x="-1" y="6453336"/>
              <a:ext cx="905469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Introduction</a:t>
              </a:r>
              <a:endParaRPr lang="en-GB" sz="900" dirty="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2128588" y="6453336"/>
              <a:ext cx="606699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SQL</a:t>
              </a: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1517029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R</a:t>
              </a: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273528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 err="1"/>
                <a:t>Hadoop</a:t>
              </a:r>
              <a:r>
                <a:rPr lang="en-GB" sz="800" dirty="0"/>
                <a:t> Cluster</a:t>
              </a: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905469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Python</a:t>
              </a: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334684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Mongo DB</a:t>
              </a: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95840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CI</a:t>
              </a: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4569968" y="6453336"/>
              <a:ext cx="611560" cy="40466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Hive Impala</a:t>
              </a: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518152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 err="1"/>
                <a:t>Scala</a:t>
              </a:r>
              <a:endParaRPr lang="en-GB" sz="800" dirty="0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579308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Spark</a:t>
              </a: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640464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 err="1"/>
                <a:t>Pentaho</a:t>
              </a:r>
              <a:endParaRPr lang="en-GB" sz="800" dirty="0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7016208" y="6453336"/>
              <a:ext cx="609819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Agile SCRUM</a:t>
              </a: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7626027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Final Project</a:t>
              </a: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8237587" y="6453336"/>
              <a:ext cx="899591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Conclusions</a:t>
              </a:r>
            </a:p>
          </p:txBody>
        </p:sp>
      </p:grpSp>
      <p:pic>
        <p:nvPicPr>
          <p:cNvPr id="27" name="Picture 2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6705" y="3051434"/>
            <a:ext cx="417583" cy="375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8" name="Picture 27" descr="Related imag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4077" y="4358782"/>
            <a:ext cx="396359" cy="396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2819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Covered the Scala language in much more detail</a:t>
            </a:r>
          </a:p>
          <a:p>
            <a:pPr lvl="1"/>
            <a:r>
              <a:rPr lang="en-GB" sz="1400" dirty="0"/>
              <a:t>Similarities and improvements relative to Java</a:t>
            </a:r>
          </a:p>
          <a:p>
            <a:pPr lvl="1"/>
            <a:r>
              <a:rPr lang="en-GB" sz="1400" dirty="0"/>
              <a:t>A focus on functional programming for use in Spark</a:t>
            </a:r>
          </a:p>
          <a:p>
            <a:endParaRPr lang="en-GB" dirty="0"/>
          </a:p>
          <a:p>
            <a:r>
              <a:rPr lang="en-GB" dirty="0"/>
              <a:t>Most practice completed in the REPL environment of a </a:t>
            </a:r>
            <a:r>
              <a:rPr lang="en-GB" dirty="0" err="1"/>
              <a:t>Cloudera</a:t>
            </a:r>
            <a:r>
              <a:rPr lang="en-GB" dirty="0"/>
              <a:t> </a:t>
            </a:r>
            <a:r>
              <a:rPr lang="en-GB" dirty="0" err="1"/>
              <a:t>Quickstart</a:t>
            </a:r>
            <a:r>
              <a:rPr lang="en-GB" dirty="0"/>
              <a:t> VM for immediate testing</a:t>
            </a:r>
          </a:p>
          <a:p>
            <a:endParaRPr lang="en-GB" dirty="0"/>
          </a:p>
          <a:p>
            <a:r>
              <a:rPr lang="en-GB" dirty="0"/>
              <a:t>Watched some in-detail tutorial videos (e.g. </a:t>
            </a:r>
            <a:r>
              <a:rPr lang="en-GB" dirty="0" err="1"/>
              <a:t>Pluralsight</a:t>
            </a:r>
            <a:r>
              <a:rPr lang="en-GB" dirty="0"/>
              <a:t>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Scala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D302D-FBDC-4F5A-A4A2-20337FC70061}" type="slidenum">
              <a:rPr lang="en-GB" smtClean="0"/>
              <a:t>23</a:t>
            </a:fld>
            <a:endParaRPr lang="en-GB"/>
          </a:p>
        </p:txBody>
      </p:sp>
      <p:grpSp>
        <p:nvGrpSpPr>
          <p:cNvPr id="23" name="Group 22"/>
          <p:cNvGrpSpPr>
            <a:grpSpLocks noChangeAspect="1"/>
          </p:cNvGrpSpPr>
          <p:nvPr/>
        </p:nvGrpSpPr>
        <p:grpSpPr>
          <a:xfrm>
            <a:off x="-1" y="6453336"/>
            <a:ext cx="9137179" cy="404664"/>
            <a:chOff x="-1" y="6453336"/>
            <a:chExt cx="9137179" cy="404664"/>
          </a:xfrm>
        </p:grpSpPr>
        <p:sp>
          <p:nvSpPr>
            <p:cNvPr id="24" name="Rectangle 23"/>
            <p:cNvSpPr/>
            <p:nvPr/>
          </p:nvSpPr>
          <p:spPr>
            <a:xfrm>
              <a:off x="-1" y="6453336"/>
              <a:ext cx="905469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Introduction</a:t>
              </a:r>
              <a:endParaRPr lang="en-GB" sz="900" dirty="0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2128588" y="6453336"/>
              <a:ext cx="606699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SQL</a:t>
              </a: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517029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R</a:t>
              </a: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273528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 err="1"/>
                <a:t>Hadoop</a:t>
              </a:r>
              <a:r>
                <a:rPr lang="en-GB" sz="800" dirty="0"/>
                <a:t> Cluster</a:t>
              </a: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905469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Python</a:t>
              </a: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334684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Mongo DB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395840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CI</a:t>
              </a: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456996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Hive Impala</a:t>
              </a: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5181528" y="6453336"/>
              <a:ext cx="611560" cy="40466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 err="1"/>
                <a:t>Scala</a:t>
              </a:r>
              <a:endParaRPr lang="en-GB" sz="800" dirty="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579308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Spark</a:t>
              </a: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640464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 err="1"/>
                <a:t>Pentaho</a:t>
              </a:r>
              <a:endParaRPr lang="en-GB" sz="800" dirty="0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7016208" y="6453336"/>
              <a:ext cx="609819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Agile SCRUM</a:t>
              </a: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7626027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Final Project</a:t>
              </a: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8237587" y="6453336"/>
              <a:ext cx="899591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Conclusions</a:t>
              </a:r>
            </a:p>
          </p:txBody>
        </p:sp>
      </p:grp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1700807"/>
            <a:ext cx="4236537" cy="42911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26406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GB" dirty="0"/>
              <a:t>Used the REPL for practice </a:t>
            </a:r>
          </a:p>
          <a:p>
            <a:pPr lvl="1"/>
            <a:r>
              <a:rPr lang="en-GB" sz="1400" dirty="0"/>
              <a:t>spark-shell within the </a:t>
            </a:r>
            <a:r>
              <a:rPr lang="en-GB" sz="1400" dirty="0" err="1"/>
              <a:t>Cloudera</a:t>
            </a:r>
            <a:r>
              <a:rPr lang="en-GB" sz="1400" dirty="0"/>
              <a:t> </a:t>
            </a:r>
            <a:r>
              <a:rPr lang="en-GB" sz="1400" dirty="0" err="1"/>
              <a:t>Quickstart</a:t>
            </a:r>
            <a:r>
              <a:rPr lang="en-GB" sz="1400" dirty="0"/>
              <a:t> VM</a:t>
            </a:r>
          </a:p>
          <a:p>
            <a:pPr lvl="1"/>
            <a:r>
              <a:rPr lang="en-GB" sz="1400" dirty="0"/>
              <a:t>Spark version 1.6</a:t>
            </a:r>
          </a:p>
          <a:p>
            <a:endParaRPr lang="en-GB" dirty="0"/>
          </a:p>
          <a:p>
            <a:r>
              <a:rPr lang="en-GB" dirty="0"/>
              <a:t>Importing data from </a:t>
            </a:r>
            <a:r>
              <a:rPr lang="en-GB" dirty="0" err="1"/>
              <a:t>textfiles</a:t>
            </a:r>
            <a:r>
              <a:rPr lang="en-GB" dirty="0"/>
              <a:t>, cleaning and formatting it</a:t>
            </a:r>
          </a:p>
          <a:p>
            <a:endParaRPr lang="en-GB" dirty="0"/>
          </a:p>
          <a:p>
            <a:r>
              <a:rPr lang="en-GB" dirty="0"/>
              <a:t>Worked with RDDs, pairs, joins, partitions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spark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D302D-FBDC-4F5A-A4A2-20337FC70061}" type="slidenum">
              <a:rPr lang="en-GB" smtClean="0"/>
              <a:t>24</a:t>
            </a:fld>
            <a:endParaRPr lang="en-GB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9952" y="1695576"/>
            <a:ext cx="4578800" cy="79732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9952" y="2728719"/>
            <a:ext cx="4578800" cy="628273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9952" y="3645024"/>
            <a:ext cx="4578800" cy="197041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9952" y="4118748"/>
            <a:ext cx="4578800" cy="1038444"/>
          </a:xfrm>
          <a:prstGeom prst="rect">
            <a:avLst/>
          </a:prstGeom>
        </p:spPr>
      </p:pic>
      <p:grpSp>
        <p:nvGrpSpPr>
          <p:cNvPr id="31" name="Group 30"/>
          <p:cNvGrpSpPr>
            <a:grpSpLocks noChangeAspect="1"/>
          </p:cNvGrpSpPr>
          <p:nvPr/>
        </p:nvGrpSpPr>
        <p:grpSpPr>
          <a:xfrm>
            <a:off x="-1" y="6453336"/>
            <a:ext cx="9137179" cy="404664"/>
            <a:chOff x="-1" y="6453336"/>
            <a:chExt cx="9137179" cy="404664"/>
          </a:xfrm>
        </p:grpSpPr>
        <p:sp>
          <p:nvSpPr>
            <p:cNvPr id="32" name="Rectangle 31"/>
            <p:cNvSpPr/>
            <p:nvPr/>
          </p:nvSpPr>
          <p:spPr>
            <a:xfrm>
              <a:off x="-1" y="6453336"/>
              <a:ext cx="905469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Introduction</a:t>
              </a:r>
              <a:endParaRPr lang="en-GB" sz="900" dirty="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2128588" y="6453336"/>
              <a:ext cx="606699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SQL</a:t>
              </a: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1517029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R</a:t>
              </a: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273528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 err="1"/>
                <a:t>Hadoop</a:t>
              </a:r>
              <a:r>
                <a:rPr lang="en-GB" sz="800" dirty="0"/>
                <a:t> Cluster</a:t>
              </a: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905469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Python</a:t>
              </a: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334684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Mongo DB</a:t>
              </a: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95840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CI</a:t>
              </a: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456996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Hive Impala</a:t>
              </a: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518152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 err="1"/>
                <a:t>Scala</a:t>
              </a:r>
              <a:endParaRPr lang="en-GB" sz="800" dirty="0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5793088" y="6453336"/>
              <a:ext cx="611560" cy="40466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Spark</a:t>
              </a: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640464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 err="1"/>
                <a:t>Pentaho</a:t>
              </a:r>
              <a:endParaRPr lang="en-GB" sz="800" dirty="0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7016208" y="6453336"/>
              <a:ext cx="609819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Agile SCRUM</a:t>
              </a: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7626027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Final Project</a:t>
              </a: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8237587" y="6453336"/>
              <a:ext cx="899591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Conclusions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26406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GB" dirty="0"/>
              <a:t>Worked with </a:t>
            </a:r>
            <a:r>
              <a:rPr lang="en-GB" dirty="0" err="1"/>
              <a:t>dataframes</a:t>
            </a:r>
            <a:r>
              <a:rPr lang="en-GB" dirty="0"/>
              <a:t> in the spark-shell</a:t>
            </a:r>
          </a:p>
          <a:p>
            <a:endParaRPr lang="en-GB" dirty="0"/>
          </a:p>
          <a:p>
            <a:r>
              <a:rPr lang="en-GB" dirty="0"/>
              <a:t>Created case class and mapped the RDD to column names to set up the schema</a:t>
            </a:r>
          </a:p>
          <a:p>
            <a:endParaRPr lang="en-GB" dirty="0"/>
          </a:p>
          <a:p>
            <a:r>
              <a:rPr lang="en-GB" dirty="0"/>
              <a:t>Used .</a:t>
            </a:r>
            <a:r>
              <a:rPr lang="en-GB" dirty="0" err="1"/>
              <a:t>toDF</a:t>
            </a:r>
            <a:r>
              <a:rPr lang="en-GB" dirty="0"/>
              <a:t> function to query the database</a:t>
            </a:r>
          </a:p>
          <a:p>
            <a:pPr lvl="1"/>
            <a:r>
              <a:rPr lang="en-GB" sz="1400" dirty="0"/>
              <a:t>Also </a:t>
            </a:r>
            <a:r>
              <a:rPr lang="en-GB" sz="1400" dirty="0" err="1"/>
              <a:t>registerTempTable</a:t>
            </a:r>
            <a:r>
              <a:rPr lang="en-GB" sz="1400" dirty="0"/>
              <a:t> to better data viewing</a:t>
            </a:r>
          </a:p>
          <a:p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Spark (</a:t>
            </a:r>
            <a:r>
              <a:rPr lang="en-GB" dirty="0" err="1"/>
              <a:t>Dataframes</a:t>
            </a:r>
            <a:r>
              <a:rPr lang="en-GB" dirty="0"/>
              <a:t>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D302D-FBDC-4F5A-A4A2-20337FC70061}" type="slidenum">
              <a:rPr lang="en-GB" smtClean="0"/>
              <a:t>25</a:t>
            </a:fld>
            <a:endParaRPr lang="en-GB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4188" y="1700809"/>
            <a:ext cx="4639223" cy="175096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9821" y="1988841"/>
            <a:ext cx="4639223" cy="262917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9822" y="2348881"/>
            <a:ext cx="4639223" cy="268371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4188" y="2708921"/>
            <a:ext cx="4639223" cy="453286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59823" y="3356993"/>
            <a:ext cx="4639223" cy="1474405"/>
          </a:xfrm>
          <a:prstGeom prst="rect">
            <a:avLst/>
          </a:prstGeom>
        </p:spPr>
      </p:pic>
      <p:pic>
        <p:nvPicPr>
          <p:cNvPr id="38" name="Picture 37"/>
          <p:cNvPicPr/>
          <p:nvPr/>
        </p:nvPicPr>
        <p:blipFill>
          <a:blip r:embed="rId7"/>
          <a:stretch>
            <a:fillRect/>
          </a:stretch>
        </p:blipFill>
        <p:spPr>
          <a:xfrm>
            <a:off x="4259823" y="4890359"/>
            <a:ext cx="4639223" cy="482857"/>
          </a:xfrm>
          <a:prstGeom prst="rect">
            <a:avLst/>
          </a:prstGeom>
        </p:spPr>
      </p:pic>
      <p:grpSp>
        <p:nvGrpSpPr>
          <p:cNvPr id="40" name="Group 39"/>
          <p:cNvGrpSpPr>
            <a:grpSpLocks noChangeAspect="1"/>
          </p:cNvGrpSpPr>
          <p:nvPr/>
        </p:nvGrpSpPr>
        <p:grpSpPr>
          <a:xfrm>
            <a:off x="-1" y="6453336"/>
            <a:ext cx="9137179" cy="404664"/>
            <a:chOff x="-1" y="6453336"/>
            <a:chExt cx="9137179" cy="404664"/>
          </a:xfrm>
        </p:grpSpPr>
        <p:sp>
          <p:nvSpPr>
            <p:cNvPr id="41" name="Rectangle 40"/>
            <p:cNvSpPr/>
            <p:nvPr/>
          </p:nvSpPr>
          <p:spPr>
            <a:xfrm>
              <a:off x="-1" y="6453336"/>
              <a:ext cx="905469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Introduction</a:t>
              </a:r>
              <a:endParaRPr lang="en-GB" sz="900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2128588" y="6453336"/>
              <a:ext cx="606699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SQL</a:t>
              </a: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1517029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R</a:t>
              </a: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273528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 err="1"/>
                <a:t>Hadoop</a:t>
              </a:r>
              <a:r>
                <a:rPr lang="en-GB" sz="800" dirty="0"/>
                <a:t> Cluster</a:t>
              </a: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905469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Python</a:t>
              </a: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334684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Mongo DB</a:t>
              </a: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395840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CI</a:t>
              </a: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456996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Hive Impala</a:t>
              </a: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518152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 err="1"/>
                <a:t>Scala</a:t>
              </a:r>
              <a:endParaRPr lang="en-GB" sz="800" dirty="0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5793088" y="6453336"/>
              <a:ext cx="611560" cy="40466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Spark</a:t>
              </a: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640464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 err="1"/>
                <a:t>Pentaho</a:t>
              </a:r>
              <a:endParaRPr lang="en-GB" sz="800" dirty="0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7016208" y="6453336"/>
              <a:ext cx="609819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Agile SCRUM</a:t>
              </a:r>
            </a:p>
          </p:txBody>
        </p:sp>
        <p:sp>
          <p:nvSpPr>
            <p:cNvPr id="53" name="Rectangle 52"/>
            <p:cNvSpPr/>
            <p:nvPr/>
          </p:nvSpPr>
          <p:spPr>
            <a:xfrm>
              <a:off x="7626027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Final Project</a:t>
              </a:r>
            </a:p>
          </p:txBody>
        </p:sp>
        <p:sp>
          <p:nvSpPr>
            <p:cNvPr id="54" name="Rectangle 53"/>
            <p:cNvSpPr/>
            <p:nvPr/>
          </p:nvSpPr>
          <p:spPr>
            <a:xfrm>
              <a:off x="8237587" y="6453336"/>
              <a:ext cx="899591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Conclusions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56840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>
          <a:xfrm>
            <a:off x="683568" y="1556792"/>
            <a:ext cx="7848872" cy="4680520"/>
          </a:xfrm>
        </p:spPr>
        <p:txBody>
          <a:bodyPr/>
          <a:lstStyle/>
          <a:p>
            <a:r>
              <a:rPr lang="en-GB" dirty="0"/>
              <a:t>Can also use SQL Context within the spark-shell</a:t>
            </a:r>
          </a:p>
          <a:p>
            <a:r>
              <a:rPr lang="en-GB" dirty="0"/>
              <a:t>Allows use of standard MySQL queries on the generated </a:t>
            </a:r>
            <a:r>
              <a:rPr lang="en-GB" dirty="0" err="1"/>
              <a:t>dataframe</a:t>
            </a:r>
            <a:endParaRPr lang="en-GB" dirty="0"/>
          </a:p>
          <a:p>
            <a:r>
              <a:rPr lang="en-GB" dirty="0"/>
              <a:t>Both these queries show exactly the same result</a:t>
            </a:r>
          </a:p>
          <a:p>
            <a:endParaRPr lang="en-GB" sz="1400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Spark (</a:t>
            </a:r>
            <a:r>
              <a:rPr lang="en-GB" dirty="0" err="1"/>
              <a:t>Dataframes</a:t>
            </a:r>
            <a:r>
              <a:rPr lang="en-GB" dirty="0"/>
              <a:t>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D302D-FBDC-4F5A-A4A2-20337FC70061}" type="slidenum">
              <a:rPr lang="en-GB" smtClean="0"/>
              <a:t>26</a:t>
            </a:fld>
            <a:endParaRPr lang="en-GB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1025" y="2930458"/>
            <a:ext cx="5926562" cy="157688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1025" y="4651590"/>
            <a:ext cx="5926562" cy="150375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93290" y="3555712"/>
            <a:ext cx="11544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SQL Context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971410" y="5241426"/>
            <a:ext cx="5982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err="1"/>
              <a:t>Scala</a:t>
            </a:r>
            <a:endParaRPr lang="en-GB" sz="1200" dirty="0"/>
          </a:p>
        </p:txBody>
      </p:sp>
      <p:grpSp>
        <p:nvGrpSpPr>
          <p:cNvPr id="40" name="Group 39"/>
          <p:cNvGrpSpPr>
            <a:grpSpLocks noChangeAspect="1"/>
          </p:cNvGrpSpPr>
          <p:nvPr/>
        </p:nvGrpSpPr>
        <p:grpSpPr>
          <a:xfrm>
            <a:off x="-1" y="6453336"/>
            <a:ext cx="9137179" cy="404664"/>
            <a:chOff x="-1" y="6453336"/>
            <a:chExt cx="9137179" cy="404664"/>
          </a:xfrm>
        </p:grpSpPr>
        <p:sp>
          <p:nvSpPr>
            <p:cNvPr id="41" name="Rectangle 40"/>
            <p:cNvSpPr/>
            <p:nvPr/>
          </p:nvSpPr>
          <p:spPr>
            <a:xfrm>
              <a:off x="-1" y="6453336"/>
              <a:ext cx="905469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Introduction</a:t>
              </a:r>
              <a:endParaRPr lang="en-GB" sz="900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2128588" y="6453336"/>
              <a:ext cx="606699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SQL</a:t>
              </a: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1517029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R</a:t>
              </a: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273528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 err="1"/>
                <a:t>Hadoop</a:t>
              </a:r>
              <a:r>
                <a:rPr lang="en-GB" sz="800" dirty="0"/>
                <a:t> Cluster</a:t>
              </a: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905469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Python</a:t>
              </a: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334684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Mongo DB</a:t>
              </a: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395840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CI</a:t>
              </a: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456996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Hive Impala</a:t>
              </a: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518152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 err="1"/>
                <a:t>Scala</a:t>
              </a:r>
              <a:endParaRPr lang="en-GB" sz="800" dirty="0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5793088" y="6453336"/>
              <a:ext cx="611560" cy="40466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Spark</a:t>
              </a: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640464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 err="1"/>
                <a:t>Pentaho</a:t>
              </a:r>
              <a:endParaRPr lang="en-GB" sz="800" dirty="0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7016208" y="6453336"/>
              <a:ext cx="609819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Agile SCRUM</a:t>
              </a:r>
            </a:p>
          </p:txBody>
        </p:sp>
        <p:sp>
          <p:nvSpPr>
            <p:cNvPr id="53" name="Rectangle 52"/>
            <p:cNvSpPr/>
            <p:nvPr/>
          </p:nvSpPr>
          <p:spPr>
            <a:xfrm>
              <a:off x="7626027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Final Project</a:t>
              </a:r>
            </a:p>
          </p:txBody>
        </p:sp>
        <p:sp>
          <p:nvSpPr>
            <p:cNvPr id="54" name="Rectangle 53"/>
            <p:cNvSpPr/>
            <p:nvPr/>
          </p:nvSpPr>
          <p:spPr>
            <a:xfrm>
              <a:off x="8237587" y="6453336"/>
              <a:ext cx="899591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Conclusions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7131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GB" dirty="0"/>
              <a:t>A large issue during this task was importing the Titanic dataset into spark</a:t>
            </a:r>
          </a:p>
          <a:p>
            <a:endParaRPr lang="en-GB" dirty="0"/>
          </a:p>
          <a:p>
            <a:r>
              <a:rPr lang="en-GB" dirty="0"/>
              <a:t>Problems included:</a:t>
            </a:r>
          </a:p>
          <a:p>
            <a:pPr lvl="1"/>
            <a:r>
              <a:rPr lang="en-GB" sz="1400" dirty="0"/>
              <a:t>Extra commas within several of the columns</a:t>
            </a:r>
          </a:p>
          <a:p>
            <a:pPr lvl="1"/>
            <a:r>
              <a:rPr lang="en-GB" sz="1400" dirty="0"/>
              <a:t>Final column containing 0, 1, or 2 pieces of data</a:t>
            </a:r>
          </a:p>
          <a:p>
            <a:pPr lvl="1"/>
            <a:r>
              <a:rPr lang="en-GB" sz="1400" dirty="0"/>
              <a:t>Quotation marks around some fields</a:t>
            </a:r>
          </a:p>
          <a:p>
            <a:pPr lvl="1"/>
            <a:r>
              <a:rPr lang="en-GB" sz="1400" dirty="0"/>
              <a:t>A header record</a:t>
            </a:r>
          </a:p>
          <a:p>
            <a:pPr lvl="1"/>
            <a:r>
              <a:rPr lang="en-GB" sz="1400" dirty="0"/>
              <a:t>Multiple columns with many empty fields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Spark (Data cleaning)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D302D-FBDC-4F5A-A4A2-20337FC70061}" type="slidenum">
              <a:rPr lang="en-GB" smtClean="0"/>
              <a:t>27</a:t>
            </a:fld>
            <a:endParaRPr lang="en-GB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1441" y="1859232"/>
            <a:ext cx="4445941" cy="586519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8265" y="2517759"/>
            <a:ext cx="4445938" cy="1962904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8264" y="4533983"/>
            <a:ext cx="4445939" cy="1440160"/>
          </a:xfrm>
          <a:prstGeom prst="rect">
            <a:avLst/>
          </a:prstGeom>
        </p:spPr>
      </p:pic>
      <p:grpSp>
        <p:nvGrpSpPr>
          <p:cNvPr id="32" name="Group 31"/>
          <p:cNvGrpSpPr>
            <a:grpSpLocks noChangeAspect="1"/>
          </p:cNvGrpSpPr>
          <p:nvPr/>
        </p:nvGrpSpPr>
        <p:grpSpPr>
          <a:xfrm>
            <a:off x="-1" y="6453336"/>
            <a:ext cx="9137179" cy="404664"/>
            <a:chOff x="-1" y="6453336"/>
            <a:chExt cx="9137179" cy="404664"/>
          </a:xfrm>
        </p:grpSpPr>
        <p:sp>
          <p:nvSpPr>
            <p:cNvPr id="33" name="Rectangle 32"/>
            <p:cNvSpPr/>
            <p:nvPr/>
          </p:nvSpPr>
          <p:spPr>
            <a:xfrm>
              <a:off x="-1" y="6453336"/>
              <a:ext cx="905469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Introduction</a:t>
              </a:r>
              <a:endParaRPr lang="en-GB" sz="900" dirty="0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128588" y="6453336"/>
              <a:ext cx="606699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SQL</a:t>
              </a: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1517029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R</a:t>
              </a: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273528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 err="1"/>
                <a:t>Hadoop</a:t>
              </a:r>
              <a:r>
                <a:rPr lang="en-GB" sz="800" dirty="0"/>
                <a:t> Cluster</a:t>
              </a: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905469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Python</a:t>
              </a: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334684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Mongo DB</a:t>
              </a: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395840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CI</a:t>
              </a: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456996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Hive Impala</a:t>
              </a: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518152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 err="1"/>
                <a:t>Scala</a:t>
              </a:r>
              <a:endParaRPr lang="en-GB" sz="800" dirty="0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5793088" y="6453336"/>
              <a:ext cx="611560" cy="40466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Spark</a:t>
              </a: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640464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 err="1"/>
                <a:t>Pentaho</a:t>
              </a:r>
              <a:endParaRPr lang="en-GB" sz="800" dirty="0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7016208" y="6453336"/>
              <a:ext cx="609819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Agile SCRUM</a:t>
              </a: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7626027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Final Project</a:t>
              </a: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8237587" y="6453336"/>
              <a:ext cx="899591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Conclusions</a:t>
              </a:r>
            </a:p>
          </p:txBody>
        </p:sp>
      </p:grpSp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8263" y="1556792"/>
            <a:ext cx="4445940" cy="24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4951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GB" dirty="0"/>
              <a:t>Used </a:t>
            </a:r>
            <a:r>
              <a:rPr lang="en-GB" dirty="0" err="1"/>
              <a:t>IntelliJ</a:t>
            </a:r>
            <a:r>
              <a:rPr lang="en-GB" dirty="0"/>
              <a:t> and the CQ VM to set up a spark streaming context</a:t>
            </a:r>
          </a:p>
          <a:p>
            <a:pPr lvl="1"/>
            <a:r>
              <a:rPr lang="en-GB" dirty="0"/>
              <a:t>Analyses the dataset live as it is imported to the program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Spark (Streaming)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D302D-FBDC-4F5A-A4A2-20337FC70061}" type="slidenum">
              <a:rPr lang="en-GB" smtClean="0"/>
              <a:t>28</a:t>
            </a:fld>
            <a:endParaRPr lang="en-GB"/>
          </a:p>
        </p:txBody>
      </p:sp>
      <p:pic>
        <p:nvPicPr>
          <p:cNvPr id="24" name="Picture 23"/>
          <p:cNvPicPr/>
          <p:nvPr/>
        </p:nvPicPr>
        <p:blipFill rotWithShape="1">
          <a:blip r:embed="rId2"/>
          <a:srcRect t="38376"/>
          <a:stretch/>
        </p:blipFill>
        <p:spPr>
          <a:xfrm>
            <a:off x="4427989" y="1556792"/>
            <a:ext cx="4217291" cy="754362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7990" y="2348880"/>
            <a:ext cx="4217290" cy="1015026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7986" y="3356992"/>
            <a:ext cx="4217290" cy="885606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27984" y="4478267"/>
            <a:ext cx="4217301" cy="954533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27977" y="5517232"/>
            <a:ext cx="4217299" cy="137849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7"/>
          <a:srcRect r="46911"/>
          <a:stretch/>
        </p:blipFill>
        <p:spPr>
          <a:xfrm>
            <a:off x="1211249" y="3671643"/>
            <a:ext cx="2449287" cy="220563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535808" y="5949280"/>
            <a:ext cx="380104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50" dirty="0"/>
              <a:t>Takes average of all data input to the source location</a:t>
            </a:r>
          </a:p>
        </p:txBody>
      </p:sp>
      <p:grpSp>
        <p:nvGrpSpPr>
          <p:cNvPr id="34" name="Group 33"/>
          <p:cNvGrpSpPr>
            <a:grpSpLocks noChangeAspect="1"/>
          </p:cNvGrpSpPr>
          <p:nvPr/>
        </p:nvGrpSpPr>
        <p:grpSpPr>
          <a:xfrm>
            <a:off x="-1" y="6453336"/>
            <a:ext cx="9137179" cy="404664"/>
            <a:chOff x="-1" y="6453336"/>
            <a:chExt cx="9137179" cy="404664"/>
          </a:xfrm>
        </p:grpSpPr>
        <p:sp>
          <p:nvSpPr>
            <p:cNvPr id="35" name="Rectangle 34"/>
            <p:cNvSpPr/>
            <p:nvPr/>
          </p:nvSpPr>
          <p:spPr>
            <a:xfrm>
              <a:off x="-1" y="6453336"/>
              <a:ext cx="905469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Introduction</a:t>
              </a:r>
              <a:endParaRPr lang="en-GB" sz="900" dirty="0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2128588" y="6453336"/>
              <a:ext cx="606699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SQL</a:t>
              </a: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1517029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R</a:t>
              </a: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273528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 err="1"/>
                <a:t>Hadoop</a:t>
              </a:r>
              <a:r>
                <a:rPr lang="en-GB" sz="800" dirty="0"/>
                <a:t> Cluster</a:t>
              </a: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905469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Python</a:t>
              </a: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334684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Mongo DB</a:t>
              </a: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395840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CI</a:t>
              </a: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456996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Hive Impala</a:t>
              </a: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518152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 err="1"/>
                <a:t>Scala</a:t>
              </a:r>
              <a:endParaRPr lang="en-GB" sz="800" dirty="0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5793088" y="6453336"/>
              <a:ext cx="611560" cy="40466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Spark</a:t>
              </a: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640464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 err="1"/>
                <a:t>Pentaho</a:t>
              </a:r>
              <a:endParaRPr lang="en-GB" sz="800" dirty="0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7016208" y="6453336"/>
              <a:ext cx="609819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Agile SCRUM</a:t>
              </a: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7626027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Final Project</a:t>
              </a: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8237587" y="6453336"/>
              <a:ext cx="899591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Conclusions</a:t>
              </a:r>
            </a:p>
          </p:txBody>
        </p:sp>
      </p:grpSp>
      <p:cxnSp>
        <p:nvCxnSpPr>
          <p:cNvPr id="50" name="Straight Arrow Connector 49"/>
          <p:cNvCxnSpPr>
            <a:stCxn id="32" idx="1"/>
            <a:endCxn id="33" idx="3"/>
          </p:cNvCxnSpPr>
          <p:nvPr/>
        </p:nvCxnSpPr>
        <p:spPr>
          <a:xfrm flipH="1" flipV="1">
            <a:off x="3660536" y="4774458"/>
            <a:ext cx="767441" cy="81169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1281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>
          <a:xfrm>
            <a:off x="683568" y="1556792"/>
            <a:ext cx="3274840" cy="4680520"/>
          </a:xfrm>
        </p:spPr>
        <p:txBody>
          <a:bodyPr>
            <a:normAutofit/>
          </a:bodyPr>
          <a:lstStyle/>
          <a:p>
            <a:r>
              <a:rPr lang="en-GB" dirty="0"/>
              <a:t>Split </a:t>
            </a:r>
            <a:r>
              <a:rPr lang="en-GB" dirty="0" err="1"/>
              <a:t>movielens</a:t>
            </a:r>
            <a:r>
              <a:rPr lang="en-GB" dirty="0"/>
              <a:t> database into training and test</a:t>
            </a:r>
          </a:p>
          <a:p>
            <a:endParaRPr lang="en-GB" dirty="0"/>
          </a:p>
          <a:p>
            <a:r>
              <a:rPr lang="en-GB" dirty="0"/>
              <a:t>Created a very simple ALS (Alternating Least Squares) model</a:t>
            </a:r>
          </a:p>
          <a:p>
            <a:endParaRPr lang="en-GB" dirty="0"/>
          </a:p>
          <a:p>
            <a:r>
              <a:rPr lang="en-GB" dirty="0"/>
              <a:t>Attempted to predict the rating a user would give to a movie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Spark (Machine Learning)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D302D-FBDC-4F5A-A4A2-20337FC70061}" type="slidenum">
              <a:rPr lang="en-GB" smtClean="0"/>
              <a:t>29</a:t>
            </a:fld>
            <a:endParaRPr lang="en-GB"/>
          </a:p>
        </p:txBody>
      </p:sp>
      <p:grpSp>
        <p:nvGrpSpPr>
          <p:cNvPr id="31" name="Group 30"/>
          <p:cNvGrpSpPr>
            <a:grpSpLocks noChangeAspect="1"/>
          </p:cNvGrpSpPr>
          <p:nvPr/>
        </p:nvGrpSpPr>
        <p:grpSpPr>
          <a:xfrm>
            <a:off x="-1" y="6453336"/>
            <a:ext cx="9137179" cy="404664"/>
            <a:chOff x="-1" y="6453336"/>
            <a:chExt cx="9137179" cy="404664"/>
          </a:xfrm>
        </p:grpSpPr>
        <p:sp>
          <p:nvSpPr>
            <p:cNvPr id="34" name="Rectangle 33"/>
            <p:cNvSpPr/>
            <p:nvPr/>
          </p:nvSpPr>
          <p:spPr>
            <a:xfrm>
              <a:off x="-1" y="6453336"/>
              <a:ext cx="905469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Introduction</a:t>
              </a:r>
              <a:endParaRPr lang="en-GB" sz="900" dirty="0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2128588" y="6453336"/>
              <a:ext cx="606699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SQL</a:t>
              </a: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1517029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R</a:t>
              </a: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273528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 err="1"/>
                <a:t>Hadoop</a:t>
              </a:r>
              <a:r>
                <a:rPr lang="en-GB" sz="800" dirty="0"/>
                <a:t> Cluster</a:t>
              </a: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905469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Python</a:t>
              </a: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334684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Mongo DB</a:t>
              </a: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395840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CI</a:t>
              </a: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456996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Hive Impala</a:t>
              </a: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518152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 err="1"/>
                <a:t>Scala</a:t>
              </a:r>
              <a:endParaRPr lang="en-GB" sz="800" dirty="0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5793088" y="6453336"/>
              <a:ext cx="611560" cy="40466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Spark</a:t>
              </a: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640464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 err="1"/>
                <a:t>Pentaho</a:t>
              </a:r>
              <a:endParaRPr lang="en-GB" sz="800" dirty="0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7016208" y="6453336"/>
              <a:ext cx="609819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Agile SCRUM</a:t>
              </a: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7626027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Final Project</a:t>
              </a: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8237587" y="6453336"/>
              <a:ext cx="899591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Conclusions</a:t>
              </a:r>
            </a:p>
          </p:txBody>
        </p:sp>
      </p:grpSp>
      <p:pic>
        <p:nvPicPr>
          <p:cNvPr id="48" name="Picture 4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8409" y="1622869"/>
            <a:ext cx="4866638" cy="483517"/>
          </a:xfrm>
          <a:prstGeom prst="rect">
            <a:avLst/>
          </a:prstGeom>
        </p:spPr>
      </p:pic>
      <p:pic>
        <p:nvPicPr>
          <p:cNvPr id="49" name="Picture 48"/>
          <p:cNvPicPr/>
          <p:nvPr/>
        </p:nvPicPr>
        <p:blipFill>
          <a:blip r:embed="rId3"/>
          <a:stretch>
            <a:fillRect/>
          </a:stretch>
        </p:blipFill>
        <p:spPr>
          <a:xfrm>
            <a:off x="3958408" y="2276872"/>
            <a:ext cx="4866638" cy="720080"/>
          </a:xfrm>
          <a:prstGeom prst="rect">
            <a:avLst/>
          </a:prstGeom>
        </p:spPr>
      </p:pic>
      <p:pic>
        <p:nvPicPr>
          <p:cNvPr id="50" name="Picture 49"/>
          <p:cNvPicPr/>
          <p:nvPr/>
        </p:nvPicPr>
        <p:blipFill>
          <a:blip r:embed="rId4"/>
          <a:stretch>
            <a:fillRect/>
          </a:stretch>
        </p:blipFill>
        <p:spPr>
          <a:xfrm>
            <a:off x="3958409" y="3196931"/>
            <a:ext cx="4859057" cy="1024157"/>
          </a:xfrm>
          <a:prstGeom prst="rect">
            <a:avLst/>
          </a:prstGeom>
        </p:spPr>
      </p:pic>
      <p:pic>
        <p:nvPicPr>
          <p:cNvPr id="51" name="Picture 50"/>
          <p:cNvPicPr/>
          <p:nvPr/>
        </p:nvPicPr>
        <p:blipFill>
          <a:blip r:embed="rId5"/>
          <a:stretch>
            <a:fillRect/>
          </a:stretch>
        </p:blipFill>
        <p:spPr>
          <a:xfrm>
            <a:off x="3958408" y="4392004"/>
            <a:ext cx="4866639" cy="405148"/>
          </a:xfrm>
          <a:prstGeom prst="rect">
            <a:avLst/>
          </a:prstGeom>
        </p:spPr>
      </p:pic>
      <p:pic>
        <p:nvPicPr>
          <p:cNvPr id="52" name="Picture 51"/>
          <p:cNvPicPr/>
          <p:nvPr/>
        </p:nvPicPr>
        <p:blipFill>
          <a:blip r:embed="rId6"/>
          <a:stretch>
            <a:fillRect/>
          </a:stretch>
        </p:blipFill>
        <p:spPr>
          <a:xfrm>
            <a:off x="3958408" y="4998948"/>
            <a:ext cx="4866638" cy="302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861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GB" dirty="0"/>
              <a:t>Introduction to programming using Python Language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Began with basic structure and syntax</a:t>
            </a:r>
          </a:p>
          <a:p>
            <a:endParaRPr lang="en-GB" dirty="0"/>
          </a:p>
          <a:p>
            <a:r>
              <a:rPr lang="en-GB" dirty="0"/>
              <a:t>Created simple programs with basic logic</a:t>
            </a:r>
          </a:p>
          <a:p>
            <a:pPr lvl="1"/>
            <a:r>
              <a:rPr lang="en-GB" sz="1400" dirty="0"/>
              <a:t>For, if/else, while etc.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Python</a:t>
            </a:r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1190" y="3789040"/>
            <a:ext cx="4438475" cy="21602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1189" y="1519337"/>
            <a:ext cx="4438476" cy="2074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D302D-FBDC-4F5A-A4A2-20337FC70061}" type="slidenum">
              <a:rPr lang="en-GB" smtClean="0"/>
              <a:t>3</a:t>
            </a:fld>
            <a:endParaRPr lang="en-GB"/>
          </a:p>
        </p:txBody>
      </p:sp>
      <p:grpSp>
        <p:nvGrpSpPr>
          <p:cNvPr id="43" name="Group 42"/>
          <p:cNvGrpSpPr>
            <a:grpSpLocks noChangeAspect="1"/>
          </p:cNvGrpSpPr>
          <p:nvPr/>
        </p:nvGrpSpPr>
        <p:grpSpPr>
          <a:xfrm>
            <a:off x="-1" y="6453336"/>
            <a:ext cx="9137179" cy="404664"/>
            <a:chOff x="-1" y="6453336"/>
            <a:chExt cx="9137179" cy="404664"/>
          </a:xfrm>
        </p:grpSpPr>
        <p:sp>
          <p:nvSpPr>
            <p:cNvPr id="44" name="Rectangle 43"/>
            <p:cNvSpPr/>
            <p:nvPr/>
          </p:nvSpPr>
          <p:spPr>
            <a:xfrm>
              <a:off x="-1" y="6453336"/>
              <a:ext cx="905469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Introduction</a:t>
              </a:r>
              <a:endParaRPr lang="en-GB" sz="900" dirty="0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212372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SQL</a:t>
              </a: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1517029" y="6453336"/>
              <a:ext cx="606699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R</a:t>
              </a: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273528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 err="1"/>
                <a:t>Hadoop</a:t>
              </a:r>
              <a:r>
                <a:rPr lang="en-GB" sz="800" dirty="0"/>
                <a:t> Cluster</a:t>
              </a: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905469" y="6453336"/>
              <a:ext cx="611560" cy="40466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Python</a:t>
              </a: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334684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Mongo DB</a:t>
              </a: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395840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CI</a:t>
              </a: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456996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Hive Impala</a:t>
              </a: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518152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 err="1"/>
                <a:t>Scala</a:t>
              </a:r>
              <a:endParaRPr lang="en-GB" sz="800" dirty="0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579308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Spark</a:t>
              </a:r>
            </a:p>
          </p:txBody>
        </p:sp>
        <p:sp>
          <p:nvSpPr>
            <p:cNvPr id="54" name="Rectangle 53"/>
            <p:cNvSpPr/>
            <p:nvPr/>
          </p:nvSpPr>
          <p:spPr>
            <a:xfrm>
              <a:off x="640464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 err="1"/>
                <a:t>Pentaho</a:t>
              </a:r>
              <a:endParaRPr lang="en-GB" sz="800" dirty="0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7014467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Agile SCRUM</a:t>
              </a:r>
            </a:p>
          </p:txBody>
        </p:sp>
        <p:sp>
          <p:nvSpPr>
            <p:cNvPr id="56" name="Rectangle 55"/>
            <p:cNvSpPr/>
            <p:nvPr/>
          </p:nvSpPr>
          <p:spPr>
            <a:xfrm>
              <a:off x="7626027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Final Project</a:t>
              </a: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8237587" y="6453336"/>
              <a:ext cx="899591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Conclusions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99538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GB" dirty="0"/>
              <a:t>Used </a:t>
            </a:r>
            <a:r>
              <a:rPr lang="en-GB" dirty="0" err="1"/>
              <a:t>Pentaho</a:t>
            </a:r>
            <a:r>
              <a:rPr lang="en-GB" dirty="0"/>
              <a:t> as a graphical alternative to SQL, using a web-hosted MySQL server</a:t>
            </a:r>
          </a:p>
          <a:p>
            <a:r>
              <a:rPr lang="en-GB" dirty="0"/>
              <a:t>Easy way of simply displaying the logic of database manipulation</a:t>
            </a:r>
          </a:p>
          <a:p>
            <a:r>
              <a:rPr lang="en-GB" dirty="0"/>
              <a:t>Good for automating database management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Pentaho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D302D-FBDC-4F5A-A4A2-20337FC70061}" type="slidenum">
              <a:rPr lang="en-GB" smtClean="0"/>
              <a:t>30</a:t>
            </a:fld>
            <a:endParaRPr lang="en-GB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9933" y="1556792"/>
            <a:ext cx="3762135" cy="2372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9932" y="4000225"/>
            <a:ext cx="3760500" cy="20930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AutoShape 5" descr="https://owa.qa.com/OWA/service.svc/s/GetFileAttachment?id=AAMkADRkNGQ1NGRhLWQxZWYtNDBjZC1hYzU1LWU3NDc5YmQyZmNiNQBGAAAAAABp9Kolm3I2QL8sQSDMT9h6BwBH%2BczAhmbASrxfZSDDM09qAAAAAAEMAABH%2BczAhmbASrxfZSDDM09qAAAuGS6xAAABEgAQAEu4tyssmftOoXpH5wb4m%2F0%3D&amp;X-OWA-CANARY=oT0yddSy0k-FMhAvbVboqpGbsQTKodQIdhPNq0B8jsST-RQvX42Sjt9U3nwSrcfkrRaK19Qcl3Q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17414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477" y="4221088"/>
            <a:ext cx="4274491" cy="18722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5" name="Group 24"/>
          <p:cNvGrpSpPr>
            <a:grpSpLocks noChangeAspect="1"/>
          </p:cNvGrpSpPr>
          <p:nvPr/>
        </p:nvGrpSpPr>
        <p:grpSpPr>
          <a:xfrm>
            <a:off x="-1" y="6453336"/>
            <a:ext cx="9137179" cy="404664"/>
            <a:chOff x="-1" y="6453336"/>
            <a:chExt cx="9137179" cy="404664"/>
          </a:xfrm>
        </p:grpSpPr>
        <p:sp>
          <p:nvSpPr>
            <p:cNvPr id="26" name="Rectangle 25"/>
            <p:cNvSpPr/>
            <p:nvPr/>
          </p:nvSpPr>
          <p:spPr>
            <a:xfrm>
              <a:off x="-1" y="6453336"/>
              <a:ext cx="905469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Introduction</a:t>
              </a:r>
              <a:endParaRPr lang="en-GB" sz="900" dirty="0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2128588" y="6453336"/>
              <a:ext cx="606699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SQL</a:t>
              </a: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1517029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R</a:t>
              </a: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273528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 err="1"/>
                <a:t>Hadoop</a:t>
              </a:r>
              <a:r>
                <a:rPr lang="en-GB" sz="800" dirty="0"/>
                <a:t> Cluster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905469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Python</a:t>
              </a: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334684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Mongo DB</a:t>
              </a: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395840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CI</a:t>
              </a: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456996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Hive Impala</a:t>
              </a: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518152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 err="1"/>
                <a:t>Scala</a:t>
              </a:r>
              <a:endParaRPr lang="en-GB" sz="800" dirty="0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579308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Spark</a:t>
              </a: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6404648" y="6453336"/>
              <a:ext cx="611560" cy="40466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 err="1"/>
                <a:t>Pentaho</a:t>
              </a:r>
              <a:endParaRPr lang="en-GB" sz="800" dirty="0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7016208" y="6453336"/>
              <a:ext cx="609819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Agile SCRUM</a:t>
              </a: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7626027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Final Project</a:t>
              </a: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8237587" y="6453336"/>
              <a:ext cx="899591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Conclusions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26406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>
          <a:xfrm>
            <a:off x="683568" y="1556792"/>
            <a:ext cx="7704856" cy="4680520"/>
          </a:xfrm>
        </p:spPr>
        <p:txBody>
          <a:bodyPr/>
          <a:lstStyle/>
          <a:p>
            <a:r>
              <a:rPr lang="en-GB" dirty="0" err="1" smtClean="0"/>
              <a:t>Pentaho</a:t>
            </a:r>
            <a:r>
              <a:rPr lang="en-GB" dirty="0" smtClean="0"/>
              <a:t> has a Business Analytics web UI</a:t>
            </a:r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Pentaho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D302D-FBDC-4F5A-A4A2-20337FC70061}" type="slidenum">
              <a:rPr lang="en-GB" smtClean="0"/>
              <a:t>31</a:t>
            </a:fld>
            <a:endParaRPr lang="en-GB"/>
          </a:p>
        </p:txBody>
      </p:sp>
      <p:sp>
        <p:nvSpPr>
          <p:cNvPr id="19" name="AutoShape 5" descr="https://owa.qa.com/OWA/service.svc/s/GetFileAttachment?id=AAMkADRkNGQ1NGRhLWQxZWYtNDBjZC1hYzU1LWU3NDc5YmQyZmNiNQBGAAAAAABp9Kolm3I2QL8sQSDMT9h6BwBH%2BczAhmbASrxfZSDDM09qAAAAAAEMAABH%2BczAhmbASrxfZSDDM09qAAAuGS6xAAABEgAQAEu4tyssmftOoXpH5wb4m%2F0%3D&amp;X-OWA-CANARY=oT0yddSy0k-FMhAvbVboqpGbsQTKodQIdhPNq0B8jsST-RQvX42Sjt9U3nwSrcfkrRaK19Qcl3Q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grpSp>
        <p:nvGrpSpPr>
          <p:cNvPr id="25" name="Group 24"/>
          <p:cNvGrpSpPr>
            <a:grpSpLocks noChangeAspect="1"/>
          </p:cNvGrpSpPr>
          <p:nvPr/>
        </p:nvGrpSpPr>
        <p:grpSpPr>
          <a:xfrm>
            <a:off x="-1" y="6453336"/>
            <a:ext cx="9137179" cy="404664"/>
            <a:chOff x="-1" y="6453336"/>
            <a:chExt cx="9137179" cy="404664"/>
          </a:xfrm>
        </p:grpSpPr>
        <p:sp>
          <p:nvSpPr>
            <p:cNvPr id="26" name="Rectangle 25"/>
            <p:cNvSpPr/>
            <p:nvPr/>
          </p:nvSpPr>
          <p:spPr>
            <a:xfrm>
              <a:off x="-1" y="6453336"/>
              <a:ext cx="905469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Introduction</a:t>
              </a:r>
              <a:endParaRPr lang="en-GB" sz="900" dirty="0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2128588" y="6453336"/>
              <a:ext cx="606699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SQL</a:t>
              </a: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1517029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R</a:t>
              </a: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273528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 err="1"/>
                <a:t>Hadoop</a:t>
              </a:r>
              <a:r>
                <a:rPr lang="en-GB" sz="800" dirty="0"/>
                <a:t> Cluster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905469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Python</a:t>
              </a: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334684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Mongo DB</a:t>
              </a: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395840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CI</a:t>
              </a: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456996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Hive Impala</a:t>
              </a: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518152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 err="1"/>
                <a:t>Scala</a:t>
              </a:r>
              <a:endParaRPr lang="en-GB" sz="800" dirty="0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579308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Spark</a:t>
              </a: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6404648" y="6453336"/>
              <a:ext cx="611560" cy="40466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 err="1"/>
                <a:t>Pentaho</a:t>
              </a:r>
              <a:endParaRPr lang="en-GB" sz="800" dirty="0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7016208" y="6453336"/>
              <a:ext cx="609819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Agile SCRUM</a:t>
              </a: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7626027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Final Project</a:t>
              </a: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8237587" y="6453336"/>
              <a:ext cx="899591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Conclusions</a:t>
              </a:r>
            </a:p>
          </p:txBody>
        </p:sp>
      </p:grpSp>
      <p:sp>
        <p:nvSpPr>
          <p:cNvPr id="3" name="AutoShape 2" descr="https://owa.qa.com/OWA/service.svc/s/GetFileAttachment?id=AAMkADRkNGQ1NGRhLWQxZWYtNDBjZC1hYzU1LWU3NDc5YmQyZmNiNQBGAAAAAABp9Kolm3I2QL8sQSDMT9h6BwBH%2BczAhmbASrxfZSDDM09qAAAAAAEMAABH%2BczAhmbASrxfZSDDM09qAAAuGS69AAABEgAQAAGId8EyGZdKnltreumscP4%3D&amp;isImagePreview=True&amp;X-OWA-CANARY=eujJ2L7V5kCJQmtW-ysPcKsCsYBDo9QIdFhqAvHpt86Ml0dZsDH7X8z3EpnmwCB5MZvY1fPoL4w.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468" y="2172980"/>
            <a:ext cx="6972188" cy="40830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642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GB" dirty="0"/>
              <a:t>Machine Learning library</a:t>
            </a:r>
          </a:p>
          <a:p>
            <a:endParaRPr lang="en-GB" dirty="0"/>
          </a:p>
          <a:p>
            <a:r>
              <a:rPr lang="en-GB" dirty="0"/>
              <a:t>Interfaced with python code to execute efficient back-end C++ code.</a:t>
            </a:r>
          </a:p>
          <a:p>
            <a:endParaRPr lang="en-GB" dirty="0"/>
          </a:p>
          <a:p>
            <a:r>
              <a:rPr lang="en-GB" dirty="0"/>
              <a:t>Constructs a computational graph to convert inputs into answers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Tensorflow</a:t>
            </a:r>
            <a:endParaRPr lang="en-GB" dirty="0"/>
          </a:p>
        </p:txBody>
      </p:sp>
      <p:pic>
        <p:nvPicPr>
          <p:cNvPr id="8" name="Content Placeholder 3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072" y="2276872"/>
            <a:ext cx="3067050" cy="3067050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D302D-FBDC-4F5A-A4A2-20337FC70061}" type="slidenum">
              <a:rPr lang="en-GB" smtClean="0"/>
              <a:t>32</a:t>
            </a:fld>
            <a:endParaRPr lang="en-GB"/>
          </a:p>
        </p:txBody>
      </p:sp>
      <p:grpSp>
        <p:nvGrpSpPr>
          <p:cNvPr id="22" name="Group 21"/>
          <p:cNvGrpSpPr>
            <a:grpSpLocks noChangeAspect="1"/>
          </p:cNvGrpSpPr>
          <p:nvPr/>
        </p:nvGrpSpPr>
        <p:grpSpPr>
          <a:xfrm>
            <a:off x="-1" y="6453336"/>
            <a:ext cx="9137179" cy="404664"/>
            <a:chOff x="-1" y="6453336"/>
            <a:chExt cx="9137179" cy="404664"/>
          </a:xfrm>
        </p:grpSpPr>
        <p:sp>
          <p:nvSpPr>
            <p:cNvPr id="23" name="Rectangle 22"/>
            <p:cNvSpPr/>
            <p:nvPr/>
          </p:nvSpPr>
          <p:spPr>
            <a:xfrm>
              <a:off x="-1" y="6453336"/>
              <a:ext cx="905469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Introduction</a:t>
              </a:r>
              <a:endParaRPr lang="en-GB" sz="900" dirty="0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2128588" y="6453336"/>
              <a:ext cx="606699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SQL</a:t>
              </a: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1517029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R</a:t>
              </a: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273528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 err="1"/>
                <a:t>Hadoop</a:t>
              </a:r>
              <a:r>
                <a:rPr lang="en-GB" sz="800" dirty="0"/>
                <a:t> Cluster</a:t>
              </a: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905469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Python</a:t>
              </a: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334684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Mongo DB</a:t>
              </a: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395840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CI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456996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Hive Impala</a:t>
              </a: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518152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 err="1"/>
                <a:t>Scala</a:t>
              </a:r>
              <a:endParaRPr lang="en-GB" sz="800" dirty="0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579308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Spark</a:t>
              </a: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6404648" y="6453336"/>
              <a:ext cx="611560" cy="40466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 err="1"/>
                <a:t>Pentaho</a:t>
              </a:r>
              <a:endParaRPr lang="en-GB" sz="800" dirty="0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7016208" y="6453336"/>
              <a:ext cx="609819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Agile SCRUM</a:t>
              </a: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7626027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Final Project</a:t>
              </a: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8237587" y="6453336"/>
              <a:ext cx="899591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Conclusions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66311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GB" dirty="0"/>
              <a:t>Introduction to the </a:t>
            </a:r>
            <a:r>
              <a:rPr lang="en-GB" dirty="0" err="1"/>
              <a:t>TensorFlow</a:t>
            </a:r>
            <a:r>
              <a:rPr lang="en-GB" dirty="0"/>
              <a:t> library and neural network architecture</a:t>
            </a:r>
          </a:p>
          <a:p>
            <a:r>
              <a:rPr lang="en-GB" dirty="0"/>
              <a:t>Built a simple image recognition model to classify images of 3 types:</a:t>
            </a:r>
          </a:p>
          <a:p>
            <a:pPr lvl="1"/>
            <a:r>
              <a:rPr lang="en-GB" sz="1400" dirty="0"/>
              <a:t>Airplanes</a:t>
            </a:r>
          </a:p>
          <a:p>
            <a:pPr lvl="1"/>
            <a:r>
              <a:rPr lang="en-GB" sz="1400" dirty="0"/>
              <a:t>Motorbikes</a:t>
            </a:r>
          </a:p>
          <a:p>
            <a:pPr lvl="1"/>
            <a:r>
              <a:rPr lang="en-GB" sz="1400" dirty="0"/>
              <a:t>Faces</a:t>
            </a:r>
          </a:p>
          <a:p>
            <a:r>
              <a:rPr lang="en-GB" dirty="0"/>
              <a:t>Final result was a convolutional network with around 70% accuracy</a:t>
            </a:r>
          </a:p>
          <a:p>
            <a:pPr lvl="1"/>
            <a:r>
              <a:rPr lang="en-GB" sz="1400" dirty="0"/>
              <a:t>Numbers show the evidence score for the 3 classes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Tensorflow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D302D-FBDC-4F5A-A4A2-20337FC70061}" type="slidenum">
              <a:rPr lang="en-GB" smtClean="0"/>
              <a:t>33</a:t>
            </a:fld>
            <a:endParaRPr lang="en-GB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0774" y="3140968"/>
            <a:ext cx="5328592" cy="6002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Content Placeholder 7"/>
          <p:cNvPicPr>
            <a:picLocks noGrp="1" noChangeAspect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6237" y="3741257"/>
            <a:ext cx="3024014" cy="2013129"/>
          </a:xfrm>
        </p:spPr>
      </p:pic>
      <p:pic>
        <p:nvPicPr>
          <p:cNvPr id="1028" name="Picture 4" descr="C:\Users\Administrator\Desktop\TF\concord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1268760"/>
            <a:ext cx="2664296" cy="1786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80" y="5877273"/>
            <a:ext cx="5652120" cy="509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4" name="Group 23"/>
          <p:cNvGrpSpPr>
            <a:grpSpLocks noChangeAspect="1"/>
          </p:cNvGrpSpPr>
          <p:nvPr/>
        </p:nvGrpSpPr>
        <p:grpSpPr>
          <a:xfrm>
            <a:off x="-1" y="6453336"/>
            <a:ext cx="9137179" cy="404664"/>
            <a:chOff x="-1" y="6453336"/>
            <a:chExt cx="9137179" cy="404664"/>
          </a:xfrm>
        </p:grpSpPr>
        <p:sp>
          <p:nvSpPr>
            <p:cNvPr id="25" name="Rectangle 24"/>
            <p:cNvSpPr/>
            <p:nvPr/>
          </p:nvSpPr>
          <p:spPr>
            <a:xfrm>
              <a:off x="-1" y="6453336"/>
              <a:ext cx="905469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Introduction</a:t>
              </a:r>
              <a:endParaRPr lang="en-GB" sz="900" dirty="0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2128588" y="6453336"/>
              <a:ext cx="606699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SQL</a:t>
              </a: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517029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R</a:t>
              </a: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273528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 err="1"/>
                <a:t>Hadoop</a:t>
              </a:r>
              <a:r>
                <a:rPr lang="en-GB" sz="800" dirty="0"/>
                <a:t> Cluster</a:t>
              </a: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905469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Python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334684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Mongo DB</a:t>
              </a: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395840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CI</a:t>
              </a: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456996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Hive Impala</a:t>
              </a: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518152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 err="1"/>
                <a:t>Scala</a:t>
              </a:r>
              <a:endParaRPr lang="en-GB" sz="800" dirty="0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579308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Spark</a:t>
              </a: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6404648" y="6453336"/>
              <a:ext cx="611560" cy="40466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 err="1"/>
                <a:t>Pentaho</a:t>
              </a:r>
              <a:endParaRPr lang="en-GB" sz="800" dirty="0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7016208" y="6453336"/>
              <a:ext cx="609819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Agile SCRUM</a:t>
              </a: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7626027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Final Project</a:t>
              </a: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8237587" y="6453336"/>
              <a:ext cx="899591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Conclusions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76596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GB" dirty="0"/>
              <a:t>Learned the basics of the Scrum methodology.</a:t>
            </a:r>
          </a:p>
          <a:p>
            <a:endParaRPr lang="en-GB" dirty="0"/>
          </a:p>
          <a:p>
            <a:r>
              <a:rPr lang="en-GB" dirty="0"/>
              <a:t>Implemented Scrum with our final project</a:t>
            </a:r>
          </a:p>
          <a:p>
            <a:pPr lvl="1"/>
            <a:r>
              <a:rPr lang="en-GB" sz="1400" dirty="0"/>
              <a:t>Defined our deliverables using user stories</a:t>
            </a:r>
          </a:p>
          <a:p>
            <a:pPr lvl="1"/>
            <a:r>
              <a:rPr lang="en-GB" sz="1400" dirty="0"/>
              <a:t>Conducted daily meetings to co-ordinate the team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Scrum/Agile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D302D-FBDC-4F5A-A4A2-20337FC70061}" type="slidenum">
              <a:rPr lang="en-GB" smtClean="0"/>
              <a:t>34</a:t>
            </a:fld>
            <a:endParaRPr lang="en-GB"/>
          </a:p>
        </p:txBody>
      </p:sp>
      <p:pic>
        <p:nvPicPr>
          <p:cNvPr id="22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6905" y="1556792"/>
            <a:ext cx="4485004" cy="37444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3" name="Group 22"/>
          <p:cNvGrpSpPr>
            <a:grpSpLocks noChangeAspect="1"/>
          </p:cNvGrpSpPr>
          <p:nvPr/>
        </p:nvGrpSpPr>
        <p:grpSpPr>
          <a:xfrm>
            <a:off x="-1" y="6453336"/>
            <a:ext cx="9137179" cy="404664"/>
            <a:chOff x="-1" y="6453336"/>
            <a:chExt cx="9137179" cy="404664"/>
          </a:xfrm>
        </p:grpSpPr>
        <p:sp>
          <p:nvSpPr>
            <p:cNvPr id="24" name="Rectangle 23"/>
            <p:cNvSpPr/>
            <p:nvPr/>
          </p:nvSpPr>
          <p:spPr>
            <a:xfrm>
              <a:off x="-1" y="6453336"/>
              <a:ext cx="905469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Introduction</a:t>
              </a:r>
              <a:endParaRPr lang="en-GB" sz="900" dirty="0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2128588" y="6453336"/>
              <a:ext cx="606699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SQL</a:t>
              </a: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517029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R</a:t>
              </a: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273528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 err="1"/>
                <a:t>Hadoop</a:t>
              </a:r>
              <a:r>
                <a:rPr lang="en-GB" sz="800" dirty="0"/>
                <a:t> Cluster</a:t>
              </a: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905469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Python</a:t>
              </a: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334684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Mongo DB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395840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CI</a:t>
              </a: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456996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Hive Impala</a:t>
              </a: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518152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 err="1"/>
                <a:t>Scala</a:t>
              </a:r>
              <a:endParaRPr lang="en-GB" sz="800" dirty="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579308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Spark</a:t>
              </a: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640464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 err="1"/>
                <a:t>Pentaho</a:t>
              </a:r>
              <a:endParaRPr lang="en-GB" sz="800" dirty="0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7016208" y="6453336"/>
              <a:ext cx="609819" cy="40466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Agile SCRUM</a:t>
              </a: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7626027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Final Project</a:t>
              </a: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8237587" y="6453336"/>
              <a:ext cx="899591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Conclusions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26406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323528" y="1268760"/>
            <a:ext cx="8424936" cy="4968552"/>
          </a:xfrm>
        </p:spPr>
        <p:txBody>
          <a:bodyPr anchor="ctr">
            <a:normAutofit/>
          </a:bodyPr>
          <a:lstStyle/>
          <a:p>
            <a:r>
              <a:rPr lang="en-GB" sz="2000" dirty="0"/>
              <a:t>Given a .</a:t>
            </a:r>
            <a:r>
              <a:rPr lang="en-GB" sz="2000" dirty="0" err="1"/>
              <a:t>csv</a:t>
            </a:r>
            <a:r>
              <a:rPr lang="en-GB" sz="2000" dirty="0"/>
              <a:t> containing Facebook check-in location data</a:t>
            </a:r>
          </a:p>
          <a:p>
            <a:endParaRPr lang="en-GB" sz="2000" dirty="0"/>
          </a:p>
          <a:p>
            <a:r>
              <a:rPr lang="en-GB" sz="2000" dirty="0"/>
              <a:t>Aims:</a:t>
            </a:r>
          </a:p>
          <a:p>
            <a:pPr lvl="1"/>
            <a:r>
              <a:rPr lang="en-GB" sz="1800" dirty="0"/>
              <a:t>Link machines in a computing cluster for faster processing</a:t>
            </a:r>
          </a:p>
          <a:p>
            <a:pPr lvl="1"/>
            <a:r>
              <a:rPr lang="en-GB" sz="1800" dirty="0"/>
              <a:t>To predict which place a person would like to check in to, given their location.</a:t>
            </a:r>
          </a:p>
          <a:p>
            <a:pPr lvl="1"/>
            <a:r>
              <a:rPr lang="en-GB" sz="1800" dirty="0"/>
              <a:t>Create a full pipeline for cleaning the data, analysing it, and using it to train predictive algorithms.</a:t>
            </a:r>
          </a:p>
          <a:p>
            <a:pPr lvl="1"/>
            <a:r>
              <a:rPr lang="en-GB" sz="1800" dirty="0"/>
              <a:t>Create solution to stream location and output solutions in real time.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Final Project - Introduction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D302D-FBDC-4F5A-A4A2-20337FC70061}" type="slidenum">
              <a:rPr lang="en-GB" smtClean="0"/>
              <a:t>35</a:t>
            </a:fld>
            <a:endParaRPr lang="en-GB"/>
          </a:p>
        </p:txBody>
      </p:sp>
      <p:grpSp>
        <p:nvGrpSpPr>
          <p:cNvPr id="27" name="Group 26"/>
          <p:cNvGrpSpPr>
            <a:grpSpLocks noChangeAspect="1"/>
          </p:cNvGrpSpPr>
          <p:nvPr/>
        </p:nvGrpSpPr>
        <p:grpSpPr>
          <a:xfrm>
            <a:off x="-1" y="6453336"/>
            <a:ext cx="9137179" cy="404664"/>
            <a:chOff x="-1" y="6453336"/>
            <a:chExt cx="9137179" cy="404664"/>
          </a:xfrm>
        </p:grpSpPr>
        <p:sp>
          <p:nvSpPr>
            <p:cNvPr id="28" name="Rectangle 27"/>
            <p:cNvSpPr/>
            <p:nvPr/>
          </p:nvSpPr>
          <p:spPr>
            <a:xfrm>
              <a:off x="-1" y="6453336"/>
              <a:ext cx="905469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Introduction</a:t>
              </a:r>
              <a:endParaRPr lang="en-GB" sz="900" dirty="0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2128588" y="6453336"/>
              <a:ext cx="606699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SQL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517029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R</a:t>
              </a: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273528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 err="1"/>
                <a:t>Hadoop</a:t>
              </a:r>
              <a:r>
                <a:rPr lang="en-GB" sz="800" dirty="0"/>
                <a:t> Cluster</a:t>
              </a: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905469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Python</a:t>
              </a: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334684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Mongo DB</a:t>
              </a: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395840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CI</a:t>
              </a: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456996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Hive Impala</a:t>
              </a: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518152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 err="1"/>
                <a:t>Scala</a:t>
              </a:r>
              <a:endParaRPr lang="en-GB" sz="800" dirty="0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579308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Spark</a:t>
              </a: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640464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 err="1"/>
                <a:t>Pentaho</a:t>
              </a:r>
              <a:endParaRPr lang="en-GB" sz="800" dirty="0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7016208" y="6453336"/>
              <a:ext cx="609819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Agile SCRUM</a:t>
              </a: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7626027" y="6453336"/>
              <a:ext cx="611560" cy="40466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Final Project</a:t>
              </a: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8237587" y="6453336"/>
              <a:ext cx="899591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Conclusions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44512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Final Project - Data</a:t>
            </a:r>
          </a:p>
        </p:txBody>
      </p:sp>
      <p:sp>
        <p:nvSpPr>
          <p:cNvPr id="22" name="Content Placeholder 1"/>
          <p:cNvSpPr>
            <a:spLocks noGrp="1"/>
          </p:cNvSpPr>
          <p:nvPr>
            <p:ph sz="quarter" idx="13"/>
          </p:nvPr>
        </p:nvSpPr>
        <p:spPr>
          <a:xfrm>
            <a:off x="683568" y="1556792"/>
            <a:ext cx="3384376" cy="4680520"/>
          </a:xfrm>
        </p:spPr>
        <p:txBody>
          <a:bodyPr/>
          <a:lstStyle/>
          <a:p>
            <a:r>
              <a:rPr lang="en-GB" dirty="0"/>
              <a:t>6 columns</a:t>
            </a:r>
          </a:p>
          <a:p>
            <a:pPr lvl="1"/>
            <a:r>
              <a:rPr lang="en-GB" sz="1400" dirty="0" err="1"/>
              <a:t>row_id</a:t>
            </a:r>
            <a:endParaRPr lang="en-GB" sz="1400" dirty="0"/>
          </a:p>
          <a:p>
            <a:pPr lvl="1"/>
            <a:r>
              <a:rPr lang="en-GB" sz="1400" dirty="0"/>
              <a:t>x</a:t>
            </a:r>
          </a:p>
          <a:p>
            <a:pPr lvl="1"/>
            <a:r>
              <a:rPr lang="en-GB" sz="1400" dirty="0"/>
              <a:t>y</a:t>
            </a:r>
          </a:p>
          <a:p>
            <a:pPr lvl="1"/>
            <a:r>
              <a:rPr lang="en-GB" sz="1400" dirty="0"/>
              <a:t>accuracy</a:t>
            </a:r>
          </a:p>
          <a:p>
            <a:pPr lvl="1"/>
            <a:r>
              <a:rPr lang="en-GB" sz="1400" dirty="0"/>
              <a:t>time </a:t>
            </a:r>
          </a:p>
          <a:p>
            <a:pPr lvl="1"/>
            <a:r>
              <a:rPr lang="en-GB" sz="1400" dirty="0" err="1"/>
              <a:t>place_id</a:t>
            </a:r>
            <a:endParaRPr lang="en-GB" sz="1400" dirty="0"/>
          </a:p>
          <a:p>
            <a:pPr lvl="1"/>
            <a:endParaRPr lang="en-GB" dirty="0"/>
          </a:p>
          <a:p>
            <a:r>
              <a:rPr lang="en-GB" dirty="0"/>
              <a:t>29,118,021 rows</a:t>
            </a:r>
          </a:p>
          <a:p>
            <a:pPr lvl="1"/>
            <a:endParaRPr lang="en-GB" dirty="0"/>
          </a:p>
          <a:p>
            <a:endParaRPr lang="en-GB" dirty="0"/>
          </a:p>
        </p:txBody>
      </p:sp>
      <p:pic>
        <p:nvPicPr>
          <p:cNvPr id="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5" y="1524017"/>
            <a:ext cx="3384376" cy="4200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5" y="5724680"/>
            <a:ext cx="3384376" cy="2966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D302D-FBDC-4F5A-A4A2-20337FC70061}" type="slidenum">
              <a:rPr lang="en-GB" smtClean="0"/>
              <a:t>36</a:t>
            </a:fld>
            <a:endParaRPr lang="en-GB"/>
          </a:p>
        </p:txBody>
      </p:sp>
      <p:grpSp>
        <p:nvGrpSpPr>
          <p:cNvPr id="25" name="Group 24"/>
          <p:cNvGrpSpPr>
            <a:grpSpLocks noChangeAspect="1"/>
          </p:cNvGrpSpPr>
          <p:nvPr/>
        </p:nvGrpSpPr>
        <p:grpSpPr>
          <a:xfrm>
            <a:off x="-1" y="6453336"/>
            <a:ext cx="9137179" cy="404664"/>
            <a:chOff x="-1" y="6453336"/>
            <a:chExt cx="9137179" cy="404664"/>
          </a:xfrm>
        </p:grpSpPr>
        <p:sp>
          <p:nvSpPr>
            <p:cNvPr id="26" name="Rectangle 25"/>
            <p:cNvSpPr/>
            <p:nvPr/>
          </p:nvSpPr>
          <p:spPr>
            <a:xfrm>
              <a:off x="-1" y="6453336"/>
              <a:ext cx="905469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Introduction</a:t>
              </a:r>
              <a:endParaRPr lang="en-GB" sz="900" dirty="0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2128588" y="6453336"/>
              <a:ext cx="606699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SQL</a:t>
              </a: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1517029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R</a:t>
              </a: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273528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 err="1"/>
                <a:t>Hadoop</a:t>
              </a:r>
              <a:r>
                <a:rPr lang="en-GB" sz="800" dirty="0"/>
                <a:t> Cluster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905469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Python</a:t>
              </a: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334684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Mongo DB</a:t>
              </a: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395840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CI</a:t>
              </a: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456996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Hive Impala</a:t>
              </a: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518152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 err="1"/>
                <a:t>Scala</a:t>
              </a:r>
              <a:endParaRPr lang="en-GB" sz="800" dirty="0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579308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Spark</a:t>
              </a: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640464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 err="1"/>
                <a:t>Pentaho</a:t>
              </a:r>
              <a:endParaRPr lang="en-GB" sz="800" dirty="0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7016208" y="6453336"/>
              <a:ext cx="609819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Agile SCRUM</a:t>
              </a: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7626027" y="6453336"/>
              <a:ext cx="611560" cy="40466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Final Project</a:t>
              </a: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8237587" y="6453336"/>
              <a:ext cx="899591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Conclusions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26406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Final Project – User stories</a:t>
            </a:r>
          </a:p>
        </p:txBody>
      </p:sp>
      <p:sp>
        <p:nvSpPr>
          <p:cNvPr id="22" name="Content Placeholder 1"/>
          <p:cNvSpPr>
            <a:spLocks noGrp="1"/>
          </p:cNvSpPr>
          <p:nvPr>
            <p:ph sz="quarter" idx="13"/>
          </p:nvPr>
        </p:nvSpPr>
        <p:spPr>
          <a:xfrm>
            <a:off x="683568" y="1556792"/>
            <a:ext cx="3384376" cy="4680520"/>
          </a:xfrm>
        </p:spPr>
        <p:txBody>
          <a:bodyPr/>
          <a:lstStyle/>
          <a:p>
            <a:r>
              <a:rPr lang="en-GB" dirty="0"/>
              <a:t>Created a set of user stories to guide our progress through the project</a:t>
            </a:r>
          </a:p>
          <a:p>
            <a:endParaRPr lang="en-GB" dirty="0"/>
          </a:p>
          <a:p>
            <a:r>
              <a:rPr lang="en-GB" dirty="0"/>
              <a:t>Following Agile/Scrum </a:t>
            </a:r>
            <a:r>
              <a:rPr lang="en-GB" dirty="0" err="1"/>
              <a:t>methology</a:t>
            </a:r>
            <a:endParaRPr lang="en-GB" dirty="0"/>
          </a:p>
          <a:p>
            <a:endParaRPr lang="en-GB" dirty="0"/>
          </a:p>
          <a:p>
            <a:r>
              <a:rPr lang="en-GB" dirty="0"/>
              <a:t>Daily Scrum meetings helped keep track of project progress and each member’s tasks</a:t>
            </a:r>
          </a:p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D302D-FBDC-4F5A-A4A2-20337FC70061}" type="slidenum">
              <a:rPr lang="en-GB" smtClean="0"/>
              <a:t>37</a:t>
            </a:fld>
            <a:endParaRPr lang="en-GB"/>
          </a:p>
        </p:txBody>
      </p:sp>
      <p:pic>
        <p:nvPicPr>
          <p:cNvPr id="2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1072" y="1556792"/>
            <a:ext cx="4485004" cy="37444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6" name="Group 25"/>
          <p:cNvGrpSpPr>
            <a:grpSpLocks noChangeAspect="1"/>
          </p:cNvGrpSpPr>
          <p:nvPr/>
        </p:nvGrpSpPr>
        <p:grpSpPr>
          <a:xfrm>
            <a:off x="-1" y="6453336"/>
            <a:ext cx="9137179" cy="404664"/>
            <a:chOff x="-1" y="6453336"/>
            <a:chExt cx="9137179" cy="404664"/>
          </a:xfrm>
        </p:grpSpPr>
        <p:sp>
          <p:nvSpPr>
            <p:cNvPr id="27" name="Rectangle 26"/>
            <p:cNvSpPr/>
            <p:nvPr/>
          </p:nvSpPr>
          <p:spPr>
            <a:xfrm>
              <a:off x="-1" y="6453336"/>
              <a:ext cx="905469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Introduction</a:t>
              </a:r>
              <a:endParaRPr lang="en-GB" sz="900" dirty="0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2128588" y="6453336"/>
              <a:ext cx="606699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SQL</a:t>
              </a: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1517029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R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273528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 err="1"/>
                <a:t>Hadoop</a:t>
              </a:r>
              <a:r>
                <a:rPr lang="en-GB" sz="800" dirty="0"/>
                <a:t> Cluster</a:t>
              </a: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905469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Python</a:t>
              </a: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334684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Mongo DB</a:t>
              </a: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395840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CI</a:t>
              </a: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456996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Hive Impala</a:t>
              </a: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518152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 err="1"/>
                <a:t>Scala</a:t>
              </a:r>
              <a:endParaRPr lang="en-GB" sz="800" dirty="0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579308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Spark</a:t>
              </a: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640464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 err="1"/>
                <a:t>Pentaho</a:t>
              </a:r>
              <a:endParaRPr lang="en-GB" sz="800" dirty="0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7016208" y="6453336"/>
              <a:ext cx="609819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Agile SCRUM</a:t>
              </a: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7626027" y="6453336"/>
              <a:ext cx="611560" cy="40466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Final Project</a:t>
              </a: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8237587" y="6453336"/>
              <a:ext cx="899591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Conclusions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59412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524245" y="1556792"/>
            <a:ext cx="7713341" cy="4464496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Data manipulation and analysis</a:t>
            </a:r>
          </a:p>
          <a:p>
            <a:pPr lvl="1"/>
            <a:r>
              <a:rPr lang="en-GB" dirty="0"/>
              <a:t>R Studio, Spark, </a:t>
            </a:r>
            <a:r>
              <a:rPr lang="en-GB" dirty="0" err="1"/>
              <a:t>IntelliJ</a:t>
            </a:r>
            <a:endParaRPr lang="en-GB" dirty="0"/>
          </a:p>
          <a:p>
            <a:pPr lvl="1"/>
            <a:endParaRPr lang="en-GB" dirty="0"/>
          </a:p>
          <a:p>
            <a:r>
              <a:rPr lang="en-GB" dirty="0"/>
              <a:t>Cluster setup</a:t>
            </a:r>
          </a:p>
          <a:p>
            <a:pPr lvl="1"/>
            <a:r>
              <a:rPr lang="en-GB" dirty="0"/>
              <a:t>Vagrant, </a:t>
            </a:r>
            <a:r>
              <a:rPr lang="en-GB" dirty="0" err="1"/>
              <a:t>Cloudera</a:t>
            </a:r>
            <a:r>
              <a:rPr lang="en-GB" dirty="0"/>
              <a:t> </a:t>
            </a:r>
            <a:r>
              <a:rPr lang="en-GB" dirty="0" err="1"/>
              <a:t>Quickstart</a:t>
            </a:r>
            <a:r>
              <a:rPr lang="en-GB" dirty="0"/>
              <a:t>, </a:t>
            </a:r>
            <a:r>
              <a:rPr lang="en-GB" dirty="0" err="1"/>
              <a:t>Cloudera</a:t>
            </a:r>
            <a:r>
              <a:rPr lang="en-GB" dirty="0"/>
              <a:t> Manager, AWS, </a:t>
            </a:r>
            <a:r>
              <a:rPr lang="en-GB" dirty="0" err="1"/>
              <a:t>VirtualBox</a:t>
            </a:r>
            <a:r>
              <a:rPr lang="en-GB" dirty="0"/>
              <a:t> Manager</a:t>
            </a:r>
          </a:p>
          <a:p>
            <a:pPr lvl="1"/>
            <a:r>
              <a:rPr lang="en-GB" dirty="0" err="1"/>
              <a:t>Hadoop</a:t>
            </a:r>
            <a:endParaRPr lang="en-GB" dirty="0"/>
          </a:p>
          <a:p>
            <a:pPr lvl="1"/>
            <a:endParaRPr lang="en-GB" dirty="0"/>
          </a:p>
          <a:p>
            <a:r>
              <a:rPr lang="en-GB" dirty="0"/>
              <a:t>Machine Learning</a:t>
            </a:r>
          </a:p>
          <a:p>
            <a:pPr lvl="1"/>
            <a:r>
              <a:rPr lang="en-GB" dirty="0" err="1"/>
              <a:t>TensorFlow</a:t>
            </a:r>
            <a:r>
              <a:rPr lang="en-GB" dirty="0"/>
              <a:t>, Spark, R</a:t>
            </a:r>
          </a:p>
          <a:p>
            <a:pPr lvl="1"/>
            <a:endParaRPr lang="en-GB" dirty="0"/>
          </a:p>
          <a:p>
            <a:r>
              <a:rPr lang="en-GB" dirty="0" err="1"/>
              <a:t>GitHub</a:t>
            </a:r>
            <a:r>
              <a:rPr lang="en-GB" dirty="0"/>
              <a:t> and Google Drive</a:t>
            </a:r>
          </a:p>
          <a:p>
            <a:endParaRPr lang="en-GB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D302D-FBDC-4F5A-A4A2-20337FC70061}" type="slidenum">
              <a:rPr lang="en-GB" smtClean="0"/>
              <a:t>38</a:t>
            </a:fld>
            <a:endParaRPr lang="en-GB"/>
          </a:p>
        </p:txBody>
      </p:sp>
      <p:grpSp>
        <p:nvGrpSpPr>
          <p:cNvPr id="23" name="Group 22"/>
          <p:cNvGrpSpPr>
            <a:grpSpLocks noChangeAspect="1"/>
          </p:cNvGrpSpPr>
          <p:nvPr/>
        </p:nvGrpSpPr>
        <p:grpSpPr>
          <a:xfrm>
            <a:off x="-1" y="6453336"/>
            <a:ext cx="9137179" cy="404664"/>
            <a:chOff x="-1" y="6453336"/>
            <a:chExt cx="9137179" cy="404664"/>
          </a:xfrm>
        </p:grpSpPr>
        <p:sp>
          <p:nvSpPr>
            <p:cNvPr id="24" name="Rectangle 23"/>
            <p:cNvSpPr/>
            <p:nvPr/>
          </p:nvSpPr>
          <p:spPr>
            <a:xfrm>
              <a:off x="-1" y="6453336"/>
              <a:ext cx="905469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Introduction</a:t>
              </a:r>
              <a:endParaRPr lang="en-GB" sz="900" dirty="0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2128588" y="6453336"/>
              <a:ext cx="606699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SQL</a:t>
              </a: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517029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R</a:t>
              </a: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273528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 err="1"/>
                <a:t>Hadoop</a:t>
              </a:r>
              <a:r>
                <a:rPr lang="en-GB" sz="800" dirty="0"/>
                <a:t> Cluster</a:t>
              </a: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905469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Python</a:t>
              </a: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334684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Mongo DB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395840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CI</a:t>
              </a: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456996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Hive Impala</a:t>
              </a: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518152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 err="1"/>
                <a:t>Scala</a:t>
              </a:r>
              <a:endParaRPr lang="en-GB" sz="800" dirty="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579308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Spark</a:t>
              </a: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640464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 err="1"/>
                <a:t>Pentaho</a:t>
              </a:r>
              <a:endParaRPr lang="en-GB" sz="800" dirty="0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7016208" y="6453336"/>
              <a:ext cx="609819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Agile SCRUM</a:t>
              </a: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7626027" y="6453336"/>
              <a:ext cx="611560" cy="40466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Final Project</a:t>
              </a: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8237587" y="6453336"/>
              <a:ext cx="899591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Conclusions</a:t>
              </a:r>
            </a:p>
          </p:txBody>
        </p:sp>
      </p:grpSp>
      <p:sp>
        <p:nvSpPr>
          <p:cNvPr id="38" name="Title 3"/>
          <p:cNvSpPr>
            <a:spLocks noGrp="1"/>
          </p:cNvSpPr>
          <p:nvPr>
            <p:ph type="title"/>
          </p:nvPr>
        </p:nvSpPr>
        <p:spPr>
          <a:xfrm>
            <a:off x="323528" y="116632"/>
            <a:ext cx="8210872" cy="936104"/>
          </a:xfrm>
        </p:spPr>
        <p:txBody>
          <a:bodyPr/>
          <a:lstStyle/>
          <a:p>
            <a:r>
              <a:rPr lang="en-GB" dirty="0"/>
              <a:t>Final Project - Technologies</a:t>
            </a:r>
          </a:p>
        </p:txBody>
      </p:sp>
    </p:spTree>
    <p:extLst>
      <p:ext uri="{BB962C8B-B14F-4D97-AF65-F5344CB8AC3E}">
        <p14:creationId xmlns:p14="http://schemas.microsoft.com/office/powerpoint/2010/main" val="3341921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Final Project – Clustering</a:t>
            </a:r>
          </a:p>
        </p:txBody>
      </p:sp>
      <p:sp>
        <p:nvSpPr>
          <p:cNvPr id="22" name="Content Placeholder 1"/>
          <p:cNvSpPr>
            <a:spLocks noGrp="1"/>
          </p:cNvSpPr>
          <p:nvPr>
            <p:ph sz="quarter" idx="13"/>
          </p:nvPr>
        </p:nvSpPr>
        <p:spPr>
          <a:xfrm>
            <a:off x="683568" y="1556792"/>
            <a:ext cx="3886400" cy="4680520"/>
          </a:xfrm>
        </p:spPr>
        <p:txBody>
          <a:bodyPr/>
          <a:lstStyle/>
          <a:p>
            <a:r>
              <a:rPr lang="en-GB" dirty="0"/>
              <a:t>Wanted to create a computing cluster to increase processing speed</a:t>
            </a:r>
          </a:p>
          <a:p>
            <a:endParaRPr lang="en-GB" dirty="0"/>
          </a:p>
          <a:p>
            <a:r>
              <a:rPr lang="en-GB" dirty="0"/>
              <a:t>Began by researching how to link our machines together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Settled on </a:t>
            </a:r>
            <a:r>
              <a:rPr lang="en-GB" dirty="0" smtClean="0"/>
              <a:t>using:</a:t>
            </a:r>
            <a:endParaRPr lang="en-GB" dirty="0"/>
          </a:p>
          <a:p>
            <a:pPr lvl="1"/>
            <a:r>
              <a:rPr lang="en-GB" dirty="0"/>
              <a:t>Vagrant to create and setup the VMs</a:t>
            </a:r>
          </a:p>
          <a:p>
            <a:pPr lvl="1"/>
            <a:r>
              <a:rPr lang="en-GB" dirty="0" err="1"/>
              <a:t>Cloudera</a:t>
            </a:r>
            <a:r>
              <a:rPr lang="en-GB" dirty="0"/>
              <a:t> Manager to install and manage the cluster</a:t>
            </a:r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D302D-FBDC-4F5A-A4A2-20337FC70061}" type="slidenum">
              <a:rPr lang="en-GB" smtClean="0"/>
              <a:t>39</a:t>
            </a:fld>
            <a:endParaRPr lang="en-GB"/>
          </a:p>
        </p:txBody>
      </p:sp>
      <p:grpSp>
        <p:nvGrpSpPr>
          <p:cNvPr id="23" name="Group 22"/>
          <p:cNvGrpSpPr>
            <a:grpSpLocks noChangeAspect="1"/>
          </p:cNvGrpSpPr>
          <p:nvPr/>
        </p:nvGrpSpPr>
        <p:grpSpPr>
          <a:xfrm>
            <a:off x="-1" y="6453336"/>
            <a:ext cx="9137179" cy="404664"/>
            <a:chOff x="-1" y="6453336"/>
            <a:chExt cx="9137179" cy="404664"/>
          </a:xfrm>
        </p:grpSpPr>
        <p:sp>
          <p:nvSpPr>
            <p:cNvPr id="24" name="Rectangle 23"/>
            <p:cNvSpPr/>
            <p:nvPr/>
          </p:nvSpPr>
          <p:spPr>
            <a:xfrm>
              <a:off x="-1" y="6453336"/>
              <a:ext cx="905469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Introduction</a:t>
              </a:r>
              <a:endParaRPr lang="en-GB" sz="900" dirty="0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2128588" y="6453336"/>
              <a:ext cx="606699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SQL</a:t>
              </a: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517029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R</a:t>
              </a: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273528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 err="1"/>
                <a:t>Hadoop</a:t>
              </a:r>
              <a:r>
                <a:rPr lang="en-GB" sz="800" dirty="0"/>
                <a:t> Cluster</a:t>
              </a: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905469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Python</a:t>
              </a: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334684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Mongo DB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395840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CI</a:t>
              </a: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456996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Hive Impala</a:t>
              </a: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518152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 err="1"/>
                <a:t>Scala</a:t>
              </a:r>
              <a:endParaRPr lang="en-GB" sz="800" dirty="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579308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Spark</a:t>
              </a: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640464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 err="1"/>
                <a:t>Pentaho</a:t>
              </a:r>
              <a:endParaRPr lang="en-GB" sz="800" dirty="0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7016208" y="6453336"/>
              <a:ext cx="609819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Agile SCRUM</a:t>
              </a: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7626027" y="6453336"/>
              <a:ext cx="611560" cy="40466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Final Project</a:t>
              </a: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8237587" y="6453336"/>
              <a:ext cx="899591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Conclusions</a:t>
              </a:r>
            </a:p>
          </p:txBody>
        </p:sp>
      </p:grpSp>
      <p:pic>
        <p:nvPicPr>
          <p:cNvPr id="2765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0715" y="1412776"/>
            <a:ext cx="3215791" cy="48269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39174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GB" dirty="0"/>
              <a:t>Used as an introduction to the principles of OOP</a:t>
            </a:r>
          </a:p>
          <a:p>
            <a:pPr lvl="1"/>
            <a:r>
              <a:rPr lang="en-GB" sz="1400" dirty="0"/>
              <a:t>Inheritance, Encapsulation, Abstraction, Polymorphism</a:t>
            </a:r>
          </a:p>
          <a:p>
            <a:pPr lvl="1"/>
            <a:endParaRPr lang="en-GB" sz="1400" dirty="0"/>
          </a:p>
          <a:p>
            <a:r>
              <a:rPr lang="en-GB" dirty="0"/>
              <a:t>Created simple library program to utilise principles of inheritance and encapsulation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Python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560" b="7227"/>
          <a:stretch/>
        </p:blipFill>
        <p:spPr bwMode="auto">
          <a:xfrm>
            <a:off x="4659995" y="1700808"/>
            <a:ext cx="4100866" cy="43047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D302D-FBDC-4F5A-A4A2-20337FC70061}" type="slidenum">
              <a:rPr lang="en-GB" smtClean="0"/>
              <a:t>4</a:t>
            </a:fld>
            <a:endParaRPr lang="en-GB"/>
          </a:p>
        </p:txBody>
      </p:sp>
      <p:grpSp>
        <p:nvGrpSpPr>
          <p:cNvPr id="56" name="Group 55"/>
          <p:cNvGrpSpPr>
            <a:grpSpLocks noChangeAspect="1"/>
          </p:cNvGrpSpPr>
          <p:nvPr/>
        </p:nvGrpSpPr>
        <p:grpSpPr>
          <a:xfrm>
            <a:off x="-1" y="6453336"/>
            <a:ext cx="9137179" cy="404664"/>
            <a:chOff x="-1" y="6453336"/>
            <a:chExt cx="9137179" cy="404664"/>
          </a:xfrm>
        </p:grpSpPr>
        <p:sp>
          <p:nvSpPr>
            <p:cNvPr id="57" name="Rectangle 56"/>
            <p:cNvSpPr/>
            <p:nvPr/>
          </p:nvSpPr>
          <p:spPr>
            <a:xfrm>
              <a:off x="-1" y="6453336"/>
              <a:ext cx="905469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Introduction</a:t>
              </a:r>
              <a:endParaRPr lang="en-GB" sz="900" dirty="0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212372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SQL</a:t>
              </a: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1517029" y="6453336"/>
              <a:ext cx="606699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R</a:t>
              </a: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273528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 err="1"/>
                <a:t>Hadoop</a:t>
              </a:r>
              <a:r>
                <a:rPr lang="en-GB" sz="800" dirty="0"/>
                <a:t> Cluster</a:t>
              </a:r>
            </a:p>
          </p:txBody>
        </p:sp>
        <p:sp>
          <p:nvSpPr>
            <p:cNvPr id="61" name="Rectangle 60"/>
            <p:cNvSpPr/>
            <p:nvPr/>
          </p:nvSpPr>
          <p:spPr>
            <a:xfrm>
              <a:off x="905469" y="6453336"/>
              <a:ext cx="611560" cy="40466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Python</a:t>
              </a:r>
            </a:p>
          </p:txBody>
        </p:sp>
        <p:sp>
          <p:nvSpPr>
            <p:cNvPr id="62" name="Rectangle 61"/>
            <p:cNvSpPr/>
            <p:nvPr/>
          </p:nvSpPr>
          <p:spPr>
            <a:xfrm>
              <a:off x="334684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Mongo DB</a:t>
              </a:r>
            </a:p>
          </p:txBody>
        </p:sp>
        <p:sp>
          <p:nvSpPr>
            <p:cNvPr id="63" name="Rectangle 62"/>
            <p:cNvSpPr/>
            <p:nvPr/>
          </p:nvSpPr>
          <p:spPr>
            <a:xfrm>
              <a:off x="395840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CI</a:t>
              </a:r>
            </a:p>
          </p:txBody>
        </p:sp>
        <p:sp>
          <p:nvSpPr>
            <p:cNvPr id="64" name="Rectangle 63"/>
            <p:cNvSpPr/>
            <p:nvPr/>
          </p:nvSpPr>
          <p:spPr>
            <a:xfrm>
              <a:off x="456996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Hive Impala</a:t>
              </a:r>
            </a:p>
          </p:txBody>
        </p:sp>
        <p:sp>
          <p:nvSpPr>
            <p:cNvPr id="65" name="Rectangle 64"/>
            <p:cNvSpPr/>
            <p:nvPr/>
          </p:nvSpPr>
          <p:spPr>
            <a:xfrm>
              <a:off x="518152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 err="1"/>
                <a:t>Scala</a:t>
              </a:r>
              <a:endParaRPr lang="en-GB" sz="800" dirty="0"/>
            </a:p>
          </p:txBody>
        </p:sp>
        <p:sp>
          <p:nvSpPr>
            <p:cNvPr id="66" name="Rectangle 65"/>
            <p:cNvSpPr/>
            <p:nvPr/>
          </p:nvSpPr>
          <p:spPr>
            <a:xfrm>
              <a:off x="579308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Spark</a:t>
              </a:r>
            </a:p>
          </p:txBody>
        </p:sp>
        <p:sp>
          <p:nvSpPr>
            <p:cNvPr id="67" name="Rectangle 66"/>
            <p:cNvSpPr/>
            <p:nvPr/>
          </p:nvSpPr>
          <p:spPr>
            <a:xfrm>
              <a:off x="640464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 err="1"/>
                <a:t>Pentaho</a:t>
              </a:r>
              <a:endParaRPr lang="en-GB" sz="800" dirty="0"/>
            </a:p>
          </p:txBody>
        </p:sp>
        <p:sp>
          <p:nvSpPr>
            <p:cNvPr id="68" name="Rectangle 67"/>
            <p:cNvSpPr/>
            <p:nvPr/>
          </p:nvSpPr>
          <p:spPr>
            <a:xfrm>
              <a:off x="7014467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Agile SCRUM</a:t>
              </a:r>
            </a:p>
          </p:txBody>
        </p:sp>
        <p:sp>
          <p:nvSpPr>
            <p:cNvPr id="69" name="Rectangle 68"/>
            <p:cNvSpPr/>
            <p:nvPr/>
          </p:nvSpPr>
          <p:spPr>
            <a:xfrm>
              <a:off x="7626027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Final Project</a:t>
              </a:r>
            </a:p>
          </p:txBody>
        </p:sp>
        <p:sp>
          <p:nvSpPr>
            <p:cNvPr id="70" name="Rectangle 69"/>
            <p:cNvSpPr/>
            <p:nvPr/>
          </p:nvSpPr>
          <p:spPr>
            <a:xfrm>
              <a:off x="8237587" y="6453336"/>
              <a:ext cx="899591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Conclusions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88185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>
          <a:xfrm>
            <a:off x="683568" y="1556792"/>
            <a:ext cx="7850832" cy="4680520"/>
          </a:xfrm>
        </p:spPr>
        <p:txBody>
          <a:bodyPr/>
          <a:lstStyle/>
          <a:p>
            <a:r>
              <a:rPr lang="en-GB" dirty="0"/>
              <a:t>Installing all the </a:t>
            </a:r>
            <a:r>
              <a:rPr lang="en-GB" dirty="0" err="1"/>
              <a:t>dependancies</a:t>
            </a:r>
            <a:r>
              <a:rPr lang="en-GB" dirty="0"/>
              <a:t> and making sure all agents are running and healthy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Final Project – Clustering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D302D-FBDC-4F5A-A4A2-20337FC70061}" type="slidenum">
              <a:rPr lang="en-GB" smtClean="0"/>
              <a:t>40</a:t>
            </a:fld>
            <a:endParaRPr lang="en-GB"/>
          </a:p>
        </p:txBody>
      </p:sp>
      <p:pic>
        <p:nvPicPr>
          <p:cNvPr id="6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1043608" y="2348879"/>
            <a:ext cx="7193978" cy="1224137"/>
          </a:xfrm>
          <a:prstGeom prst="rect">
            <a:avLst/>
          </a:prstGeom>
        </p:spPr>
      </p:pic>
      <p:pic>
        <p:nvPicPr>
          <p:cNvPr id="7" name="Picture 6"/>
          <p:cNvPicPr/>
          <p:nvPr/>
        </p:nvPicPr>
        <p:blipFill rotWithShape="1">
          <a:blip r:embed="rId3"/>
          <a:srcRect b="55086"/>
          <a:stretch/>
        </p:blipFill>
        <p:spPr>
          <a:xfrm>
            <a:off x="1043608" y="3645024"/>
            <a:ext cx="7193978" cy="2448273"/>
          </a:xfrm>
          <a:prstGeom prst="rect">
            <a:avLst/>
          </a:prstGeom>
        </p:spPr>
      </p:pic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-1" y="6453336"/>
            <a:ext cx="9137179" cy="404664"/>
            <a:chOff x="-1" y="6453336"/>
            <a:chExt cx="9137179" cy="404664"/>
          </a:xfrm>
        </p:grpSpPr>
        <p:sp>
          <p:nvSpPr>
            <p:cNvPr id="9" name="Rectangle 8"/>
            <p:cNvSpPr/>
            <p:nvPr/>
          </p:nvSpPr>
          <p:spPr>
            <a:xfrm>
              <a:off x="-1" y="6453336"/>
              <a:ext cx="905469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Introduction</a:t>
              </a:r>
              <a:endParaRPr lang="en-GB" sz="900" dirty="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2128588" y="6453336"/>
              <a:ext cx="606699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SQL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517029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R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73528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 err="1"/>
                <a:t>Hadoop</a:t>
              </a:r>
              <a:r>
                <a:rPr lang="en-GB" sz="800" dirty="0"/>
                <a:t> Cluster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905469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Python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34684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Mongo DB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395840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CI</a:t>
              </a: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56996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Hive Impala</a:t>
              </a: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518152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 err="1"/>
                <a:t>Scala</a:t>
              </a:r>
              <a:endParaRPr lang="en-GB" sz="800" dirty="0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579308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Spark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640464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 err="1"/>
                <a:t>Pentaho</a:t>
              </a:r>
              <a:endParaRPr lang="en-GB" sz="800" dirty="0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7016208" y="6453336"/>
              <a:ext cx="609819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Agile SCRUM</a:t>
              </a: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7626027" y="6453336"/>
              <a:ext cx="611560" cy="40466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Final Project</a:t>
              </a: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8237587" y="6453336"/>
              <a:ext cx="899591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Conclusions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99217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>
          <a:xfrm>
            <a:off x="683568" y="1556792"/>
            <a:ext cx="3274840" cy="4680520"/>
          </a:xfrm>
        </p:spPr>
        <p:txBody>
          <a:bodyPr/>
          <a:lstStyle/>
          <a:p>
            <a:r>
              <a:rPr lang="en-GB" dirty="0"/>
              <a:t>The applications available from </a:t>
            </a:r>
            <a:r>
              <a:rPr lang="en-GB" dirty="0" err="1"/>
              <a:t>Cloudera</a:t>
            </a:r>
            <a:r>
              <a:rPr lang="en-GB" dirty="0"/>
              <a:t> Manager </a:t>
            </a:r>
          </a:p>
          <a:p>
            <a:endParaRPr lang="en-GB" dirty="0"/>
          </a:p>
          <a:p>
            <a:r>
              <a:rPr lang="en-GB" dirty="0"/>
              <a:t>The applications we selected to install are</a:t>
            </a:r>
          </a:p>
          <a:p>
            <a:pPr lvl="1"/>
            <a:r>
              <a:rPr lang="en-GB" sz="1400" dirty="0"/>
              <a:t>HDFS</a:t>
            </a:r>
          </a:p>
          <a:p>
            <a:pPr lvl="1"/>
            <a:r>
              <a:rPr lang="en-GB" sz="1400" dirty="0" err="1"/>
              <a:t>ZooKeeper</a:t>
            </a:r>
            <a:endParaRPr lang="en-GB" sz="1400" dirty="0"/>
          </a:p>
          <a:p>
            <a:pPr lvl="1"/>
            <a:r>
              <a:rPr lang="en-GB" sz="1400" dirty="0" err="1"/>
              <a:t>Hbase</a:t>
            </a:r>
            <a:endParaRPr lang="en-GB" sz="1400" dirty="0"/>
          </a:p>
          <a:p>
            <a:pPr lvl="1"/>
            <a:r>
              <a:rPr lang="en-GB" sz="1400" dirty="0" err="1"/>
              <a:t>Solr</a:t>
            </a:r>
            <a:endParaRPr lang="en-GB" sz="1400" dirty="0"/>
          </a:p>
          <a:p>
            <a:pPr lvl="1"/>
            <a:r>
              <a:rPr lang="en-GB" sz="1400" dirty="0" err="1"/>
              <a:t>MapReduce</a:t>
            </a:r>
            <a:endParaRPr lang="en-GB" sz="1400" dirty="0"/>
          </a:p>
          <a:p>
            <a:pPr lvl="1"/>
            <a:r>
              <a:rPr lang="en-GB" sz="1400" dirty="0"/>
              <a:t>YARN</a:t>
            </a:r>
          </a:p>
          <a:p>
            <a:pPr lvl="1"/>
            <a:r>
              <a:rPr lang="en-GB" sz="1400" dirty="0"/>
              <a:t>Hive</a:t>
            </a:r>
          </a:p>
          <a:p>
            <a:pPr lvl="1"/>
            <a:r>
              <a:rPr lang="en-GB" sz="1400" dirty="0"/>
              <a:t>Spark</a:t>
            </a:r>
            <a:endParaRPr lang="en-GB" sz="14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Final Project – Clustering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D302D-FBDC-4F5A-A4A2-20337FC70061}" type="slidenum">
              <a:rPr lang="en-GB" smtClean="0"/>
              <a:t>41</a:t>
            </a:fld>
            <a:endParaRPr lang="en-GB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-1" y="6453336"/>
            <a:ext cx="9137179" cy="404664"/>
            <a:chOff x="-1" y="6453336"/>
            <a:chExt cx="9137179" cy="404664"/>
          </a:xfrm>
        </p:grpSpPr>
        <p:sp>
          <p:nvSpPr>
            <p:cNvPr id="8" name="Rectangle 7"/>
            <p:cNvSpPr/>
            <p:nvPr/>
          </p:nvSpPr>
          <p:spPr>
            <a:xfrm>
              <a:off x="-1" y="6453336"/>
              <a:ext cx="905469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Introduction</a:t>
              </a:r>
              <a:endParaRPr lang="en-GB" sz="900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128588" y="6453336"/>
              <a:ext cx="606699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SQL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517029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R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273528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 err="1"/>
                <a:t>Hadoop</a:t>
              </a:r>
              <a:r>
                <a:rPr lang="en-GB" sz="800" dirty="0"/>
                <a:t> Cluster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905469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Python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34684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Mongo DB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95840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CI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56996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Hive Impala</a:t>
              </a: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518152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 err="1"/>
                <a:t>Scala</a:t>
              </a:r>
              <a:endParaRPr lang="en-GB" sz="80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579308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Spark</a:t>
              </a: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640464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 err="1"/>
                <a:t>Pentaho</a:t>
              </a:r>
              <a:endParaRPr lang="en-GB" sz="800" dirty="0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7016208" y="6453336"/>
              <a:ext cx="609819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Agile SCRUM</a:t>
              </a: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7626027" y="6453336"/>
              <a:ext cx="611560" cy="40466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Final Project</a:t>
              </a: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8237587" y="6453336"/>
              <a:ext cx="899591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Conclusions</a:t>
              </a:r>
            </a:p>
          </p:txBody>
        </p:sp>
      </p:grpSp>
      <p:pic>
        <p:nvPicPr>
          <p:cNvPr id="22" name="Picture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2487" y="1916832"/>
            <a:ext cx="4151711" cy="3960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582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Final Project – Clustering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D302D-FBDC-4F5A-A4A2-20337FC70061}" type="slidenum">
              <a:rPr lang="en-GB" smtClean="0"/>
              <a:t>42</a:t>
            </a:fld>
            <a:endParaRPr lang="en-GB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-1" y="6453336"/>
            <a:ext cx="9137179" cy="404664"/>
            <a:chOff x="-1" y="6453336"/>
            <a:chExt cx="9137179" cy="404664"/>
          </a:xfrm>
        </p:grpSpPr>
        <p:sp>
          <p:nvSpPr>
            <p:cNvPr id="9" name="Rectangle 8"/>
            <p:cNvSpPr/>
            <p:nvPr/>
          </p:nvSpPr>
          <p:spPr>
            <a:xfrm>
              <a:off x="-1" y="6453336"/>
              <a:ext cx="905469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Introduction</a:t>
              </a:r>
              <a:endParaRPr lang="en-GB" sz="900" dirty="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2128588" y="6453336"/>
              <a:ext cx="606699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SQL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517029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R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73528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 err="1"/>
                <a:t>Hadoop</a:t>
              </a:r>
              <a:r>
                <a:rPr lang="en-GB" sz="800" dirty="0"/>
                <a:t> Cluster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905469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Python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34684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Mongo DB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395840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CI</a:t>
              </a: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56996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Hive Impala</a:t>
              </a: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518152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 err="1"/>
                <a:t>Scala</a:t>
              </a:r>
              <a:endParaRPr lang="en-GB" sz="800" dirty="0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579308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Spark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640464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 err="1"/>
                <a:t>Pentaho</a:t>
              </a:r>
              <a:endParaRPr lang="en-GB" sz="800" dirty="0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7016208" y="6453336"/>
              <a:ext cx="609819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Agile SCRUM</a:t>
              </a: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7626027" y="6453336"/>
              <a:ext cx="611560" cy="40466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Final Project</a:t>
              </a: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8237587" y="6453336"/>
              <a:ext cx="899591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Conclusions</a:t>
              </a:r>
            </a:p>
          </p:txBody>
        </p:sp>
      </p:grpSp>
      <p:sp>
        <p:nvSpPr>
          <p:cNvPr id="26" name="Content Placeholder 2"/>
          <p:cNvSpPr>
            <a:spLocks noGrp="1"/>
          </p:cNvSpPr>
          <p:nvPr>
            <p:ph sz="quarter" idx="14"/>
          </p:nvPr>
        </p:nvSpPr>
        <p:spPr>
          <a:xfrm>
            <a:off x="539552" y="1340768"/>
            <a:ext cx="4464496" cy="3312368"/>
          </a:xfrm>
        </p:spPr>
        <p:txBody>
          <a:bodyPr/>
          <a:lstStyle/>
          <a:p>
            <a:r>
              <a:rPr lang="en-GB" dirty="0"/>
              <a:t>To test everything is configured we ran a quick test</a:t>
            </a:r>
          </a:p>
          <a:p>
            <a:endParaRPr lang="en-GB" dirty="0"/>
          </a:p>
          <a:p>
            <a:r>
              <a:rPr lang="en-GB" dirty="0"/>
              <a:t>The file has been copied to the HDFS file system</a:t>
            </a:r>
          </a:p>
          <a:p>
            <a:endParaRPr lang="en-GB" dirty="0"/>
          </a:p>
          <a:p>
            <a:r>
              <a:rPr lang="en-GB" dirty="0"/>
              <a:t>The file is also available on agent 1, 3 and the </a:t>
            </a:r>
            <a:r>
              <a:rPr lang="en-GB" dirty="0" smtClean="0"/>
              <a:t>master </a:t>
            </a:r>
            <a:endParaRPr lang="en-GB" dirty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088" y="4797152"/>
            <a:ext cx="7524328" cy="1550816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3607" y="1196752"/>
            <a:ext cx="3726772" cy="3516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382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23528" y="116632"/>
            <a:ext cx="8712968" cy="936104"/>
          </a:xfrm>
        </p:spPr>
        <p:txBody>
          <a:bodyPr/>
          <a:lstStyle/>
          <a:p>
            <a:r>
              <a:rPr lang="en-GB" dirty="0"/>
              <a:t>Final Project – </a:t>
            </a:r>
            <a:r>
              <a:rPr lang="en-GB" dirty="0" smtClean="0"/>
              <a:t>Cluster Testing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D302D-FBDC-4F5A-A4A2-20337FC70061}" type="slidenum">
              <a:rPr lang="en-GB" smtClean="0"/>
              <a:t>43</a:t>
            </a:fld>
            <a:endParaRPr lang="en-GB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-1" y="6453336"/>
            <a:ext cx="9137179" cy="404664"/>
            <a:chOff x="-1" y="6453336"/>
            <a:chExt cx="9137179" cy="404664"/>
          </a:xfrm>
        </p:grpSpPr>
        <p:sp>
          <p:nvSpPr>
            <p:cNvPr id="7" name="Rectangle 6"/>
            <p:cNvSpPr/>
            <p:nvPr/>
          </p:nvSpPr>
          <p:spPr>
            <a:xfrm>
              <a:off x="-1" y="6453336"/>
              <a:ext cx="905469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Introduction</a:t>
              </a:r>
              <a:endParaRPr lang="en-GB" sz="900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2128588" y="6453336"/>
              <a:ext cx="606699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SQL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1517029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R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273528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 err="1"/>
                <a:t>Hadoop</a:t>
              </a:r>
              <a:r>
                <a:rPr lang="en-GB" sz="800" dirty="0"/>
                <a:t> Cluster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905469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Python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334684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Mongo DB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95840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CI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456996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Hive Impala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518152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 err="1"/>
                <a:t>Scala</a:t>
              </a:r>
              <a:endParaRPr lang="en-GB" sz="80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579308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Spark</a:t>
              </a: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40464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 err="1"/>
                <a:t>Pentaho</a:t>
              </a:r>
              <a:endParaRPr lang="en-GB" sz="800" dirty="0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7016208" y="6453336"/>
              <a:ext cx="609819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Agile SCRUM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7626027" y="6453336"/>
              <a:ext cx="611560" cy="40466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Final Project</a:t>
              </a: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8237587" y="6453336"/>
              <a:ext cx="899591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Conclusions</a:t>
              </a:r>
            </a:p>
          </p:txBody>
        </p:sp>
      </p:grpSp>
      <p:sp>
        <p:nvSpPr>
          <p:cNvPr id="21" name="Content Placeholder 1"/>
          <p:cNvSpPr>
            <a:spLocks noGrp="1"/>
          </p:cNvSpPr>
          <p:nvPr>
            <p:ph sz="quarter" idx="13"/>
          </p:nvPr>
        </p:nvSpPr>
        <p:spPr>
          <a:xfrm>
            <a:off x="683568" y="1556792"/>
            <a:ext cx="3384376" cy="4680520"/>
          </a:xfrm>
        </p:spPr>
        <p:txBody>
          <a:bodyPr/>
          <a:lstStyle/>
          <a:p>
            <a:r>
              <a:rPr lang="en-GB" dirty="0"/>
              <a:t>To make sure spark is working with Hadoop correctly we </a:t>
            </a:r>
            <a:r>
              <a:rPr lang="en-GB" dirty="0" smtClean="0"/>
              <a:t>also </a:t>
            </a:r>
            <a:r>
              <a:rPr lang="en-GB" dirty="0"/>
              <a:t>ran a simple test</a:t>
            </a:r>
          </a:p>
          <a:p>
            <a:endParaRPr lang="en-GB" dirty="0"/>
          </a:p>
          <a:p>
            <a:r>
              <a:rPr lang="en-GB" dirty="0"/>
              <a:t>Load the spark-shell as user </a:t>
            </a:r>
            <a:r>
              <a:rPr lang="en-GB" dirty="0" err="1" smtClean="0"/>
              <a:t>hdfs</a:t>
            </a:r>
            <a:r>
              <a:rPr lang="en-GB" dirty="0" smtClean="0"/>
              <a:t>:</a:t>
            </a:r>
            <a:endParaRPr lang="en-GB" dirty="0"/>
          </a:p>
          <a:p>
            <a:pPr lvl="1"/>
            <a:r>
              <a:rPr lang="en-GB" dirty="0"/>
              <a:t>Load the file from </a:t>
            </a:r>
            <a:r>
              <a:rPr lang="en-GB" dirty="0" err="1"/>
              <a:t>hdfs</a:t>
            </a:r>
            <a:r>
              <a:rPr lang="en-GB" dirty="0"/>
              <a:t> </a:t>
            </a:r>
          </a:p>
          <a:p>
            <a:pPr lvl="1"/>
            <a:r>
              <a:rPr lang="en-GB" dirty="0"/>
              <a:t>Split it by “,”</a:t>
            </a:r>
          </a:p>
          <a:p>
            <a:pPr lvl="1"/>
            <a:r>
              <a:rPr lang="en-GB" dirty="0"/>
              <a:t>C</a:t>
            </a:r>
            <a:r>
              <a:rPr lang="en-GB" dirty="0" smtClean="0"/>
              <a:t>ount </a:t>
            </a:r>
            <a:r>
              <a:rPr lang="en-GB" dirty="0"/>
              <a:t>the number of rows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8750" y="1807046"/>
            <a:ext cx="4162425" cy="4286250"/>
          </a:xfrm>
          <a:prstGeom prst="rect">
            <a:avLst/>
          </a:prstGeom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7450"/>
          <a:stretch/>
        </p:blipFill>
        <p:spPr bwMode="auto">
          <a:xfrm>
            <a:off x="4428750" y="1529871"/>
            <a:ext cx="4162425" cy="2009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50435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23528" y="116632"/>
            <a:ext cx="8820472" cy="936104"/>
          </a:xfrm>
        </p:spPr>
        <p:txBody>
          <a:bodyPr/>
          <a:lstStyle/>
          <a:p>
            <a:r>
              <a:rPr lang="en-GB" dirty="0"/>
              <a:t>Final Project – Clustering PROBLEMS VM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D302D-FBDC-4F5A-A4A2-20337FC70061}" type="slidenum">
              <a:rPr lang="en-GB" smtClean="0"/>
              <a:t>44</a:t>
            </a:fld>
            <a:endParaRPr lang="en-GB"/>
          </a:p>
        </p:txBody>
      </p:sp>
      <p:sp>
        <p:nvSpPr>
          <p:cNvPr id="7" name="Content Placeholder 1"/>
          <p:cNvSpPr>
            <a:spLocks noGrp="1"/>
          </p:cNvSpPr>
          <p:nvPr>
            <p:ph sz="quarter" idx="13"/>
          </p:nvPr>
        </p:nvSpPr>
        <p:spPr>
          <a:xfrm>
            <a:off x="683568" y="1556792"/>
            <a:ext cx="7488832" cy="4680520"/>
          </a:xfrm>
        </p:spPr>
        <p:txBody>
          <a:bodyPr/>
          <a:lstStyle/>
          <a:p>
            <a:r>
              <a:rPr lang="en-GB" dirty="0"/>
              <a:t>Master could not connect to NTP server</a:t>
            </a:r>
          </a:p>
          <a:p>
            <a:pPr lvl="1"/>
            <a:r>
              <a:rPr lang="en-GB" dirty="0"/>
              <a:t>Turns out this was due to the internet connection dropping on the master VM (required resting)</a:t>
            </a:r>
          </a:p>
          <a:p>
            <a:pPr lvl="1"/>
            <a:endParaRPr lang="en-GB" dirty="0"/>
          </a:p>
          <a:p>
            <a:r>
              <a:rPr lang="en-GB" dirty="0"/>
              <a:t>Heartbeat (due to the host file)</a:t>
            </a:r>
          </a:p>
          <a:p>
            <a:endParaRPr lang="en-GB" dirty="0"/>
          </a:p>
          <a:p>
            <a:r>
              <a:rPr lang="en-GB" dirty="0"/>
              <a:t>Could not complete download due to internet connection timing out</a:t>
            </a:r>
          </a:p>
          <a:p>
            <a:endParaRPr lang="en-GB" dirty="0"/>
          </a:p>
          <a:p>
            <a:r>
              <a:rPr lang="en-GB" dirty="0"/>
              <a:t>Running R machine learning along with VMS crashed the instances </a:t>
            </a:r>
          </a:p>
          <a:p>
            <a:endParaRPr lang="en-GB" dirty="0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-1" y="6453336"/>
            <a:ext cx="9137179" cy="404664"/>
            <a:chOff x="-1" y="6453336"/>
            <a:chExt cx="9137179" cy="404664"/>
          </a:xfrm>
        </p:grpSpPr>
        <p:sp>
          <p:nvSpPr>
            <p:cNvPr id="9" name="Rectangle 8"/>
            <p:cNvSpPr/>
            <p:nvPr/>
          </p:nvSpPr>
          <p:spPr>
            <a:xfrm>
              <a:off x="-1" y="6453336"/>
              <a:ext cx="905469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Introduction</a:t>
              </a:r>
              <a:endParaRPr lang="en-GB" sz="900" dirty="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2128588" y="6453336"/>
              <a:ext cx="606699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SQL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517029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R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73528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 err="1"/>
                <a:t>Hadoop</a:t>
              </a:r>
              <a:r>
                <a:rPr lang="en-GB" sz="800" dirty="0"/>
                <a:t> Cluster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905469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Python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34684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Mongo DB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395840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CI</a:t>
              </a: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56996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Hive Impala</a:t>
              </a: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518152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 err="1"/>
                <a:t>Scala</a:t>
              </a:r>
              <a:endParaRPr lang="en-GB" sz="800" dirty="0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579308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Spark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640464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 err="1"/>
                <a:t>Pentaho</a:t>
              </a:r>
              <a:endParaRPr lang="en-GB" sz="800" dirty="0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7016208" y="6453336"/>
              <a:ext cx="609819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Agile SCRUM</a:t>
              </a: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7626027" y="6453336"/>
              <a:ext cx="611560" cy="40466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Final Project</a:t>
              </a: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8237587" y="6453336"/>
              <a:ext cx="899591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Conclusions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74935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>
          <a:xfrm>
            <a:off x="683568" y="1556792"/>
            <a:ext cx="7848872" cy="4680520"/>
          </a:xfrm>
        </p:spPr>
        <p:txBody>
          <a:bodyPr/>
          <a:lstStyle/>
          <a:p>
            <a:r>
              <a:rPr lang="en-GB" dirty="0"/>
              <a:t>With VM None of the services were able to start correctly</a:t>
            </a:r>
          </a:p>
          <a:p>
            <a:endParaRPr lang="en-GB" dirty="0"/>
          </a:p>
          <a:p>
            <a:r>
              <a:rPr lang="en-GB" dirty="0"/>
              <a:t>Attempted to use AWS free-tier EC2 (1GB RAM) VMs</a:t>
            </a:r>
          </a:p>
          <a:p>
            <a:pPr lvl="1"/>
            <a:r>
              <a:rPr lang="en-GB" dirty="0"/>
              <a:t>Minimum requirement for Cloudera Manager is 2GB</a:t>
            </a:r>
          </a:p>
          <a:p>
            <a:pPr lvl="1"/>
            <a:endParaRPr lang="en-GB" dirty="0"/>
          </a:p>
          <a:p>
            <a:r>
              <a:rPr lang="en-GB" dirty="0"/>
              <a:t>Tried to use AWS EC2 instances as agents</a:t>
            </a:r>
          </a:p>
          <a:p>
            <a:pPr lvl="1"/>
            <a:r>
              <a:rPr lang="en-GB" dirty="0"/>
              <a:t>Due to the master being in a private network the agents cannot communicate with it</a:t>
            </a:r>
          </a:p>
          <a:p>
            <a:pPr lvl="1"/>
            <a:endParaRPr lang="en-GB" dirty="0"/>
          </a:p>
          <a:p>
            <a:r>
              <a:rPr lang="en-GB" dirty="0"/>
              <a:t>It was possible to set up the cluster manually without Cloudera Manager, but we decided to re-try with </a:t>
            </a:r>
            <a:r>
              <a:rPr lang="en-GB" dirty="0" err="1"/>
              <a:t>vagrantboxes</a:t>
            </a:r>
            <a:r>
              <a:rPr lang="en-GB" dirty="0"/>
              <a:t> as we had new ideas on how to solve our previous problems</a:t>
            </a:r>
          </a:p>
          <a:p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23528" y="116632"/>
            <a:ext cx="8712968" cy="936104"/>
          </a:xfrm>
        </p:spPr>
        <p:txBody>
          <a:bodyPr/>
          <a:lstStyle/>
          <a:p>
            <a:r>
              <a:rPr lang="en-GB" dirty="0"/>
              <a:t>Final Project – Clustering PROBLEMS </a:t>
            </a:r>
            <a:r>
              <a:rPr lang="en-GB" dirty="0" err="1"/>
              <a:t>aws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D302D-FBDC-4F5A-A4A2-20337FC70061}" type="slidenum">
              <a:rPr lang="en-GB" smtClean="0"/>
              <a:t>45</a:t>
            </a:fld>
            <a:endParaRPr lang="en-GB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-1" y="6453336"/>
            <a:ext cx="9137179" cy="404664"/>
            <a:chOff x="-1" y="6453336"/>
            <a:chExt cx="9137179" cy="404664"/>
          </a:xfrm>
        </p:grpSpPr>
        <p:sp>
          <p:nvSpPr>
            <p:cNvPr id="7" name="Rectangle 6"/>
            <p:cNvSpPr/>
            <p:nvPr/>
          </p:nvSpPr>
          <p:spPr>
            <a:xfrm>
              <a:off x="-1" y="6453336"/>
              <a:ext cx="905469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Introduction</a:t>
              </a:r>
              <a:endParaRPr lang="en-GB" sz="900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2128588" y="6453336"/>
              <a:ext cx="606699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SQL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1517029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R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273528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 err="1"/>
                <a:t>Hadoop</a:t>
              </a:r>
              <a:r>
                <a:rPr lang="en-GB" sz="800" dirty="0"/>
                <a:t> Cluster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905469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Python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334684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Mongo DB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95840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CI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456996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Hive Impala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518152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 err="1"/>
                <a:t>Scala</a:t>
              </a:r>
              <a:endParaRPr lang="en-GB" sz="80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579308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Spark</a:t>
              </a: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40464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 err="1"/>
                <a:t>Pentaho</a:t>
              </a:r>
              <a:endParaRPr lang="en-GB" sz="800" dirty="0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7016208" y="6453336"/>
              <a:ext cx="609819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Agile SCRUM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7626027" y="6453336"/>
              <a:ext cx="611560" cy="40466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Final Project</a:t>
              </a: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8237587" y="6453336"/>
              <a:ext cx="899591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Conclusions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23446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>
          <a:xfrm>
            <a:off x="467544" y="1412776"/>
            <a:ext cx="8003814" cy="3672408"/>
          </a:xfrm>
        </p:spPr>
        <p:txBody>
          <a:bodyPr>
            <a:normAutofit/>
          </a:bodyPr>
          <a:lstStyle/>
          <a:p>
            <a:r>
              <a:rPr lang="en-GB" dirty="0" smtClean="0"/>
              <a:t>Why use </a:t>
            </a:r>
            <a:r>
              <a:rPr lang="en-GB" dirty="0" err="1" smtClean="0"/>
              <a:t>TensorFlow</a:t>
            </a:r>
            <a:r>
              <a:rPr lang="en-GB" dirty="0" smtClean="0"/>
              <a:t>?</a:t>
            </a:r>
          </a:p>
          <a:p>
            <a:pPr lvl="1"/>
            <a:r>
              <a:rPr lang="en-GB" sz="1400" dirty="0" smtClean="0"/>
              <a:t>Wanted to apply our learning to a new proble</a:t>
            </a:r>
            <a:r>
              <a:rPr lang="en-GB" sz="1400" dirty="0" smtClean="0"/>
              <a:t>m.</a:t>
            </a:r>
          </a:p>
          <a:p>
            <a:pPr lvl="1"/>
            <a:r>
              <a:rPr lang="en-GB" sz="1400" dirty="0" smtClean="0"/>
              <a:t>Provides a simple interface to build, train and apply the model.</a:t>
            </a:r>
          </a:p>
          <a:p>
            <a:pPr lvl="1"/>
            <a:endParaRPr lang="en-GB" sz="1400" dirty="0"/>
          </a:p>
          <a:p>
            <a:pPr lvl="1"/>
            <a:endParaRPr lang="en-GB" sz="1400" dirty="0" smtClean="0"/>
          </a:p>
          <a:p>
            <a:r>
              <a:rPr lang="en-GB" dirty="0" smtClean="0"/>
              <a:t>Goal was to produce a model that could categorise places by their co-ordinates.</a:t>
            </a:r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Final Project (</a:t>
            </a:r>
            <a:r>
              <a:rPr lang="en-GB" dirty="0" err="1"/>
              <a:t>Tensorflow</a:t>
            </a:r>
            <a:r>
              <a:rPr lang="en-GB" dirty="0"/>
              <a:t>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D302D-FBDC-4F5A-A4A2-20337FC70061}" type="slidenum">
              <a:rPr lang="en-GB" smtClean="0"/>
              <a:t>46</a:t>
            </a:fld>
            <a:endParaRPr lang="en-GB"/>
          </a:p>
        </p:txBody>
      </p:sp>
      <p:grpSp>
        <p:nvGrpSpPr>
          <p:cNvPr id="22" name="Group 21"/>
          <p:cNvGrpSpPr>
            <a:grpSpLocks noChangeAspect="1"/>
          </p:cNvGrpSpPr>
          <p:nvPr/>
        </p:nvGrpSpPr>
        <p:grpSpPr>
          <a:xfrm>
            <a:off x="-1" y="6453336"/>
            <a:ext cx="9137179" cy="404664"/>
            <a:chOff x="-1" y="6453336"/>
            <a:chExt cx="9137179" cy="404664"/>
          </a:xfrm>
        </p:grpSpPr>
        <p:sp>
          <p:nvSpPr>
            <p:cNvPr id="23" name="Rectangle 22"/>
            <p:cNvSpPr/>
            <p:nvPr/>
          </p:nvSpPr>
          <p:spPr>
            <a:xfrm>
              <a:off x="-1" y="6453336"/>
              <a:ext cx="905469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Introduction</a:t>
              </a:r>
              <a:endParaRPr lang="en-GB" sz="900" dirty="0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2128588" y="6453336"/>
              <a:ext cx="606699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SQL</a:t>
              </a: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1517029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R</a:t>
              </a: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273528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 err="1"/>
                <a:t>Hadoop</a:t>
              </a:r>
              <a:r>
                <a:rPr lang="en-GB" sz="800" dirty="0"/>
                <a:t> Cluster</a:t>
              </a: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905469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Python</a:t>
              </a: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334684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Mongo DB</a:t>
              </a: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395840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CI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456996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Hive Impala</a:t>
              </a: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518152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 err="1"/>
                <a:t>Scala</a:t>
              </a:r>
              <a:endParaRPr lang="en-GB" sz="800" dirty="0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579308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Spark</a:t>
              </a: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640464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 err="1"/>
                <a:t>Pentaho</a:t>
              </a:r>
              <a:endParaRPr lang="en-GB" sz="800" dirty="0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7016208" y="6453336"/>
              <a:ext cx="609819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Agile SCRUM</a:t>
              </a: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7626027" y="6453336"/>
              <a:ext cx="611560" cy="40466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Final Project</a:t>
              </a: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8237587" y="6453336"/>
              <a:ext cx="899591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Conclusions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98195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GB" dirty="0"/>
              <a:t>Huge amount of data:</a:t>
            </a:r>
          </a:p>
          <a:p>
            <a:pPr lvl="1"/>
            <a:r>
              <a:rPr lang="en-GB" sz="1400" dirty="0"/>
              <a:t>29 million data points</a:t>
            </a:r>
          </a:p>
          <a:p>
            <a:pPr lvl="1"/>
            <a:endParaRPr lang="en-GB" sz="1400" dirty="0"/>
          </a:p>
          <a:p>
            <a:r>
              <a:rPr lang="en-GB" dirty="0"/>
              <a:t>Large range of possible outputs:</a:t>
            </a:r>
          </a:p>
          <a:p>
            <a:pPr lvl="1"/>
            <a:r>
              <a:rPr lang="en-GB" sz="1400" dirty="0"/>
              <a:t>108 thousand unique check-in locations are possible</a:t>
            </a:r>
          </a:p>
          <a:p>
            <a:pPr lvl="1"/>
            <a:r>
              <a:rPr lang="en-GB" sz="1400" dirty="0"/>
              <a:t>Weak correlation between input co-ordinates and location</a:t>
            </a:r>
          </a:p>
          <a:p>
            <a:pPr lvl="1"/>
            <a:endParaRPr lang="en-GB" sz="1400" dirty="0"/>
          </a:p>
          <a:p>
            <a:r>
              <a:rPr lang="en-GB" dirty="0"/>
              <a:t>Difficult to load, process and learn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23528" y="116632"/>
            <a:ext cx="8496944" cy="936104"/>
          </a:xfrm>
        </p:spPr>
        <p:txBody>
          <a:bodyPr/>
          <a:lstStyle/>
          <a:p>
            <a:r>
              <a:rPr lang="en-GB" dirty="0"/>
              <a:t>Final Project (</a:t>
            </a:r>
            <a:r>
              <a:rPr lang="en-GB" dirty="0" err="1"/>
              <a:t>Tensorflow</a:t>
            </a:r>
            <a:r>
              <a:rPr lang="en-GB" dirty="0"/>
              <a:t> Limitations)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D302D-FBDC-4F5A-A4A2-20337FC70061}" type="slidenum">
              <a:rPr lang="en-GB" smtClean="0"/>
              <a:t>47</a:t>
            </a:fld>
            <a:endParaRPr lang="en-GB"/>
          </a:p>
        </p:txBody>
      </p:sp>
      <p:sp>
        <p:nvSpPr>
          <p:cNvPr id="6" name="AutoShape 2" descr="https://owa.qa.com/OWA/service.svc/s/GetFileAttachment?id=AAMkADRkNGQ1NGRhLWQxZWYtNDBjZC1hYzU1LWU3NDc5YmQyZmNiNQBGAAAAAABp9Kolm3I2QL8sQSDMT9h6BwBH%2BczAhmbASrxfZSDDM09qAAAAAAEMAABH%2BczAhmbASrxfZSDDM09qAAAuGS62AAABEgAQAEnTqAjsRJFPv6dYmzPClB0%3D&amp;X-OWA-CANARY=lLRGPpvC1UWkKnbVApqT-v3g5QfbodQIMSPuDCw6938LYLMw2tzMGADmekZzCJ-pYB5ncA8VRmY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286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1556792"/>
            <a:ext cx="2232248" cy="46819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3" name="Group 22"/>
          <p:cNvGrpSpPr>
            <a:grpSpLocks noChangeAspect="1"/>
          </p:cNvGrpSpPr>
          <p:nvPr/>
        </p:nvGrpSpPr>
        <p:grpSpPr>
          <a:xfrm>
            <a:off x="-1" y="6453336"/>
            <a:ext cx="9137179" cy="404664"/>
            <a:chOff x="-1" y="6453336"/>
            <a:chExt cx="9137179" cy="404664"/>
          </a:xfrm>
        </p:grpSpPr>
        <p:sp>
          <p:nvSpPr>
            <p:cNvPr id="24" name="Rectangle 23"/>
            <p:cNvSpPr/>
            <p:nvPr/>
          </p:nvSpPr>
          <p:spPr>
            <a:xfrm>
              <a:off x="-1" y="6453336"/>
              <a:ext cx="905469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Introduction</a:t>
              </a:r>
              <a:endParaRPr lang="en-GB" sz="900" dirty="0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2128588" y="6453336"/>
              <a:ext cx="606699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SQL</a:t>
              </a: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517029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R</a:t>
              </a: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273528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 err="1"/>
                <a:t>Hadoop</a:t>
              </a:r>
              <a:r>
                <a:rPr lang="en-GB" sz="800" dirty="0"/>
                <a:t> Cluster</a:t>
              </a: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905469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Python</a:t>
              </a: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334684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Mongo DB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395840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CI</a:t>
              </a: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456996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Hive Impala</a:t>
              </a: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518152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 err="1"/>
                <a:t>Scala</a:t>
              </a:r>
              <a:endParaRPr lang="en-GB" sz="800" dirty="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579308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Spark</a:t>
              </a: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640464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 err="1"/>
                <a:t>Pentaho</a:t>
              </a:r>
              <a:endParaRPr lang="en-GB" sz="800" dirty="0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7016208" y="6453336"/>
              <a:ext cx="609819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Agile SCRUM</a:t>
              </a: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7626027" y="6453336"/>
              <a:ext cx="611560" cy="40466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Final Project</a:t>
              </a: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8237587" y="6453336"/>
              <a:ext cx="899591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Conclusions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95372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>
          <a:xfrm>
            <a:off x="683568" y="1556792"/>
            <a:ext cx="7776864" cy="4680520"/>
          </a:xfrm>
        </p:spPr>
        <p:txBody>
          <a:bodyPr/>
          <a:lstStyle/>
          <a:p>
            <a:r>
              <a:rPr lang="en-GB" dirty="0"/>
              <a:t>Solutions:</a:t>
            </a:r>
          </a:p>
          <a:p>
            <a:pPr lvl="1"/>
            <a:r>
              <a:rPr lang="en-GB" sz="1400" dirty="0"/>
              <a:t>Add more layers to the network</a:t>
            </a:r>
          </a:p>
          <a:p>
            <a:pPr lvl="1"/>
            <a:r>
              <a:rPr lang="en-GB" sz="1400" dirty="0"/>
              <a:t>Run the network only on small batches of the data at a time</a:t>
            </a:r>
          </a:p>
          <a:p>
            <a:pPr lvl="1"/>
            <a:r>
              <a:rPr lang="en-GB" sz="1400" dirty="0"/>
              <a:t>Use only subsets that represent the data as a whole</a:t>
            </a:r>
          </a:p>
          <a:p>
            <a:r>
              <a:rPr lang="en-GB" dirty="0"/>
              <a:t>Should improve accuracy of results:</a:t>
            </a:r>
          </a:p>
          <a:p>
            <a:pPr lvl="1"/>
            <a:endParaRPr lang="en-GB" sz="14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Final Project (</a:t>
            </a:r>
            <a:r>
              <a:rPr lang="en-GB" dirty="0" err="1"/>
              <a:t>Tensorflow</a:t>
            </a:r>
            <a:r>
              <a:rPr lang="en-GB" dirty="0"/>
              <a:t> Results)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D302D-FBDC-4F5A-A4A2-20337FC70061}" type="slidenum">
              <a:rPr lang="en-GB" smtClean="0"/>
              <a:t>48</a:t>
            </a:fld>
            <a:endParaRPr lang="en-GB"/>
          </a:p>
        </p:txBody>
      </p:sp>
      <p:sp>
        <p:nvSpPr>
          <p:cNvPr id="6" name="AutoShape 2" descr="https://owa.qa.com/OWA/service.svc/s/GetFileAttachment?id=AAMkADRkNGQ1NGRhLWQxZWYtNDBjZC1hYzU1LWU3NDc5YmQyZmNiNQBGAAAAAABp9Kolm3I2QL8sQSDMT9h6BwBH%2BczAhmbASrxfZSDDM09qAAAAAAEMAABH%2BczAhmbASrxfZSDDM09qAAAuGS62AAABEgAQAEnTqAjsRJFPv6dYmzPClB0%3D&amp;X-OWA-CANARY=lLRGPpvC1UWkKnbVApqT-v3g5QfbodQIMSPuDCw6938LYLMw2tzMGADmekZzCJ-pYB5ncA8VRmY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grpSp>
        <p:nvGrpSpPr>
          <p:cNvPr id="24" name="Group 23"/>
          <p:cNvGrpSpPr>
            <a:grpSpLocks noChangeAspect="1"/>
          </p:cNvGrpSpPr>
          <p:nvPr/>
        </p:nvGrpSpPr>
        <p:grpSpPr>
          <a:xfrm>
            <a:off x="-1" y="6453336"/>
            <a:ext cx="9137179" cy="404664"/>
            <a:chOff x="-1" y="6453336"/>
            <a:chExt cx="9137179" cy="404664"/>
          </a:xfrm>
        </p:grpSpPr>
        <p:sp>
          <p:nvSpPr>
            <p:cNvPr id="25" name="Rectangle 24"/>
            <p:cNvSpPr/>
            <p:nvPr/>
          </p:nvSpPr>
          <p:spPr>
            <a:xfrm>
              <a:off x="-1" y="6453336"/>
              <a:ext cx="905469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Introduction</a:t>
              </a:r>
              <a:endParaRPr lang="en-GB" sz="900" dirty="0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2128588" y="6453336"/>
              <a:ext cx="606699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SQL</a:t>
              </a: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517029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R</a:t>
              </a: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273528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 err="1"/>
                <a:t>Hadoop</a:t>
              </a:r>
              <a:r>
                <a:rPr lang="en-GB" sz="800" dirty="0"/>
                <a:t> Cluster</a:t>
              </a: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905469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Python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334684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Mongo DB</a:t>
              </a: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395840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CI</a:t>
              </a: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456996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Hive Impala</a:t>
              </a: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518152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 err="1"/>
                <a:t>Scala</a:t>
              </a:r>
              <a:endParaRPr lang="en-GB" sz="800" dirty="0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579308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Spark</a:t>
              </a: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640464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 err="1"/>
                <a:t>Pentaho</a:t>
              </a:r>
              <a:endParaRPr lang="en-GB" sz="800" dirty="0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7016208" y="6453336"/>
              <a:ext cx="609819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Agile SCRUM</a:t>
              </a: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7626027" y="6453336"/>
              <a:ext cx="611560" cy="40466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Final Project</a:t>
              </a: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8237587" y="6453336"/>
              <a:ext cx="899591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Conclusions</a:t>
              </a:r>
            </a:p>
          </p:txBody>
        </p:sp>
      </p:grpSp>
      <p:sp>
        <p:nvSpPr>
          <p:cNvPr id="3" name="AutoShape 2" descr="https://owa.qa.com/OWA/service.svc/s/GetFileAttachment?id=AAMkADRkNGQ1NGRhLWQxZWYtNDBjZC1hYzU1LWU3NDc5YmQyZmNiNQBGAAAAAABp9Kolm3I2QL8sQSDMT9h6BwBH%2BczAhmbASrxfZSDDM09qAAAAAAEMAABH%2BczAhmbASrxfZSDDM09qAAAuGS67AAABEgAQAB1a03W1cExJplLshnH0YNc%3D&amp;X-OWA-CANARY=4ab5doIMfkiivkU4H7zI4qT3RRS2otQIPM5C4pWp7UzxDSjBdSAwcyGyQJmC8MS_iKHj9lgXaPw.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2970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2321" y="4151525"/>
            <a:ext cx="3857625" cy="133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AutoShape 2" descr="https://owa.qa.com/OWA/service.svc/s/GetFileAttachment?id=AAMkADRkNGQ1NGRhLWQxZWYtNDBjZC1hYzU1LWU3NDc5YmQyZmNiNQBGAAAAAABp9Kolm3I2QL8sQSDMT9h6BwBH%2BczAhmbASrxfZSDDM09qAAAAAAEMAABH%2BczAhmbASrxfZSDDM09qAAAuGS6%2FAAABEgAQAC63IypoeyVIpOQwFnss%2Fxo%3D&amp;X-OWA-CANARY=TC55dxr6F0u9a5JxE469GyUboNFEo9QIS517Wyw8JM7sNr8bFDExjrMFb6n_zXXshlZ854-IwuI.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911" y="3615261"/>
            <a:ext cx="3707006" cy="24060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97696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GB" dirty="0"/>
              <a:t>Inaccuracies in GPS create messy data</a:t>
            </a:r>
          </a:p>
          <a:p>
            <a:endParaRPr lang="en-GB" dirty="0"/>
          </a:p>
          <a:p>
            <a:r>
              <a:rPr lang="en-GB" dirty="0"/>
              <a:t>Many co-ordinates can represent the same location</a:t>
            </a:r>
          </a:p>
          <a:p>
            <a:endParaRPr lang="en-GB" dirty="0"/>
          </a:p>
          <a:p>
            <a:r>
              <a:rPr lang="en-GB" dirty="0"/>
              <a:t>The same co-ordinates can represent multiple locations</a:t>
            </a:r>
          </a:p>
          <a:p>
            <a:endParaRPr lang="en-GB" dirty="0"/>
          </a:p>
          <a:p>
            <a:r>
              <a:rPr lang="en-GB" dirty="0"/>
              <a:t>Data hard to visualise</a:t>
            </a:r>
          </a:p>
          <a:p>
            <a:pPr lvl="1"/>
            <a:r>
              <a:rPr lang="en-GB" sz="1400" dirty="0"/>
              <a:t>This is 1 of 100 grid squares with a 10% sample of the data</a:t>
            </a:r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6100" y="1665288"/>
            <a:ext cx="4464050" cy="4464050"/>
          </a:xfr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Final Project – Data Visualisation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D302D-FBDC-4F5A-A4A2-20337FC70061}" type="slidenum">
              <a:rPr lang="en-GB" smtClean="0"/>
              <a:t>49</a:t>
            </a:fld>
            <a:endParaRPr lang="en-GB"/>
          </a:p>
        </p:txBody>
      </p:sp>
      <p:grpSp>
        <p:nvGrpSpPr>
          <p:cNvPr id="22" name="Group 21"/>
          <p:cNvGrpSpPr>
            <a:grpSpLocks noChangeAspect="1"/>
          </p:cNvGrpSpPr>
          <p:nvPr/>
        </p:nvGrpSpPr>
        <p:grpSpPr>
          <a:xfrm>
            <a:off x="-1" y="6453336"/>
            <a:ext cx="9137179" cy="404664"/>
            <a:chOff x="-1" y="6453336"/>
            <a:chExt cx="9137179" cy="404664"/>
          </a:xfrm>
        </p:grpSpPr>
        <p:sp>
          <p:nvSpPr>
            <p:cNvPr id="23" name="Rectangle 22"/>
            <p:cNvSpPr/>
            <p:nvPr/>
          </p:nvSpPr>
          <p:spPr>
            <a:xfrm>
              <a:off x="-1" y="6453336"/>
              <a:ext cx="905469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Introduction</a:t>
              </a:r>
              <a:endParaRPr lang="en-GB" sz="900" dirty="0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2128588" y="6453336"/>
              <a:ext cx="606699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SQL</a:t>
              </a: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1517029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R</a:t>
              </a: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273528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 err="1"/>
                <a:t>Hadoop</a:t>
              </a:r>
              <a:r>
                <a:rPr lang="en-GB" sz="800" dirty="0"/>
                <a:t> Cluster</a:t>
              </a: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905469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Python</a:t>
              </a: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334684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Mongo DB</a:t>
              </a: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395840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CI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456996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Hive Impala</a:t>
              </a: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518152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 err="1"/>
                <a:t>Scala</a:t>
              </a:r>
              <a:endParaRPr lang="en-GB" sz="800" dirty="0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579308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Spark</a:t>
              </a: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640464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 err="1"/>
                <a:t>Pentaho</a:t>
              </a:r>
              <a:endParaRPr lang="en-GB" sz="800" dirty="0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7016208" y="6453336"/>
              <a:ext cx="609819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Agile SCRUM</a:t>
              </a: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7626027" y="6453336"/>
              <a:ext cx="611560" cy="40466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Final Project</a:t>
              </a: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8237587" y="6453336"/>
              <a:ext cx="899591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Conclusions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9967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>
          <a:xfrm>
            <a:off x="683568" y="1556792"/>
            <a:ext cx="7776864" cy="4680520"/>
          </a:xfrm>
        </p:spPr>
        <p:txBody>
          <a:bodyPr/>
          <a:lstStyle/>
          <a:p>
            <a:r>
              <a:rPr lang="en-GB" dirty="0"/>
              <a:t>Began development in a test-driven manner.</a:t>
            </a:r>
          </a:p>
          <a:p>
            <a:pPr lvl="1"/>
            <a:r>
              <a:rPr lang="en-GB" sz="1400" dirty="0"/>
              <a:t>Write the tests before you write the functionality.</a:t>
            </a:r>
          </a:p>
          <a:p>
            <a:pPr lvl="1"/>
            <a:r>
              <a:rPr lang="en-GB" sz="1400" dirty="0"/>
              <a:t>Then write the code to pass the tests.</a:t>
            </a:r>
          </a:p>
          <a:p>
            <a:pPr lvl="1"/>
            <a:endParaRPr lang="en-GB" sz="1400" dirty="0"/>
          </a:p>
          <a:p>
            <a:r>
              <a:rPr lang="en-GB" dirty="0"/>
              <a:t>Created unit tests for our library program to test it’s functionality.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Python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D302D-FBDC-4F5A-A4A2-20337FC70061}" type="slidenum">
              <a:rPr lang="en-GB" smtClean="0"/>
              <a:t>5</a:t>
            </a:fld>
            <a:endParaRPr lang="en-GB"/>
          </a:p>
        </p:txBody>
      </p:sp>
      <p:pic>
        <p:nvPicPr>
          <p:cNvPr id="22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202" b="56446"/>
          <a:stretch/>
        </p:blipFill>
        <p:spPr bwMode="auto">
          <a:xfrm>
            <a:off x="1363183" y="3717032"/>
            <a:ext cx="6417635" cy="21689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53" name="Group 52"/>
          <p:cNvGrpSpPr>
            <a:grpSpLocks noChangeAspect="1"/>
          </p:cNvGrpSpPr>
          <p:nvPr/>
        </p:nvGrpSpPr>
        <p:grpSpPr>
          <a:xfrm>
            <a:off x="-1" y="6453336"/>
            <a:ext cx="9137179" cy="404664"/>
            <a:chOff x="-1" y="6453336"/>
            <a:chExt cx="9137179" cy="404664"/>
          </a:xfrm>
        </p:grpSpPr>
        <p:sp>
          <p:nvSpPr>
            <p:cNvPr id="54" name="Rectangle 53"/>
            <p:cNvSpPr/>
            <p:nvPr/>
          </p:nvSpPr>
          <p:spPr>
            <a:xfrm>
              <a:off x="-1" y="6453336"/>
              <a:ext cx="905469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Introduction</a:t>
              </a:r>
              <a:endParaRPr lang="en-GB" sz="900" dirty="0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212372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SQL</a:t>
              </a:r>
            </a:p>
          </p:txBody>
        </p:sp>
        <p:sp>
          <p:nvSpPr>
            <p:cNvPr id="56" name="Rectangle 55"/>
            <p:cNvSpPr/>
            <p:nvPr/>
          </p:nvSpPr>
          <p:spPr>
            <a:xfrm>
              <a:off x="1517029" y="6453336"/>
              <a:ext cx="606699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R</a:t>
              </a: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273528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 err="1"/>
                <a:t>Hadoop</a:t>
              </a:r>
              <a:r>
                <a:rPr lang="en-GB" sz="800" dirty="0"/>
                <a:t> Cluster</a:t>
              </a: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905469" y="6453336"/>
              <a:ext cx="611560" cy="40466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Python</a:t>
              </a: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334684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Mongo DB</a:t>
              </a: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395840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CI</a:t>
              </a:r>
            </a:p>
          </p:txBody>
        </p:sp>
        <p:sp>
          <p:nvSpPr>
            <p:cNvPr id="61" name="Rectangle 60"/>
            <p:cNvSpPr/>
            <p:nvPr/>
          </p:nvSpPr>
          <p:spPr>
            <a:xfrm>
              <a:off x="456996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Hive Impala</a:t>
              </a:r>
            </a:p>
          </p:txBody>
        </p:sp>
        <p:sp>
          <p:nvSpPr>
            <p:cNvPr id="62" name="Rectangle 61"/>
            <p:cNvSpPr/>
            <p:nvPr/>
          </p:nvSpPr>
          <p:spPr>
            <a:xfrm>
              <a:off x="518152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 err="1"/>
                <a:t>Scala</a:t>
              </a:r>
              <a:endParaRPr lang="en-GB" sz="800" dirty="0"/>
            </a:p>
          </p:txBody>
        </p:sp>
        <p:sp>
          <p:nvSpPr>
            <p:cNvPr id="63" name="Rectangle 62"/>
            <p:cNvSpPr/>
            <p:nvPr/>
          </p:nvSpPr>
          <p:spPr>
            <a:xfrm>
              <a:off x="579308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Spark</a:t>
              </a:r>
            </a:p>
          </p:txBody>
        </p:sp>
        <p:sp>
          <p:nvSpPr>
            <p:cNvPr id="64" name="Rectangle 63"/>
            <p:cNvSpPr/>
            <p:nvPr/>
          </p:nvSpPr>
          <p:spPr>
            <a:xfrm>
              <a:off x="640464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 err="1"/>
                <a:t>Pentaho</a:t>
              </a:r>
              <a:endParaRPr lang="en-GB" sz="800" dirty="0"/>
            </a:p>
          </p:txBody>
        </p:sp>
        <p:sp>
          <p:nvSpPr>
            <p:cNvPr id="65" name="Rectangle 64"/>
            <p:cNvSpPr/>
            <p:nvPr/>
          </p:nvSpPr>
          <p:spPr>
            <a:xfrm>
              <a:off x="7014467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Agile SCRUM</a:t>
              </a:r>
            </a:p>
          </p:txBody>
        </p:sp>
        <p:sp>
          <p:nvSpPr>
            <p:cNvPr id="66" name="Rectangle 65"/>
            <p:cNvSpPr/>
            <p:nvPr/>
          </p:nvSpPr>
          <p:spPr>
            <a:xfrm>
              <a:off x="7626027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Final Project</a:t>
              </a:r>
            </a:p>
          </p:txBody>
        </p:sp>
        <p:sp>
          <p:nvSpPr>
            <p:cNvPr id="67" name="Rectangle 66"/>
            <p:cNvSpPr/>
            <p:nvPr/>
          </p:nvSpPr>
          <p:spPr>
            <a:xfrm>
              <a:off x="8237587" y="6453336"/>
              <a:ext cx="899591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Conclusions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52487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Final Project – Data Visualisation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D302D-FBDC-4F5A-A4A2-20337FC70061}" type="slidenum">
              <a:rPr lang="en-GB" smtClean="0"/>
              <a:t>50</a:t>
            </a:fld>
            <a:endParaRPr lang="en-GB"/>
          </a:p>
        </p:txBody>
      </p:sp>
      <p:grpSp>
        <p:nvGrpSpPr>
          <p:cNvPr id="22" name="Group 21"/>
          <p:cNvGrpSpPr>
            <a:grpSpLocks noChangeAspect="1"/>
          </p:cNvGrpSpPr>
          <p:nvPr/>
        </p:nvGrpSpPr>
        <p:grpSpPr>
          <a:xfrm>
            <a:off x="-1" y="6453336"/>
            <a:ext cx="9137179" cy="404664"/>
            <a:chOff x="-1" y="6453336"/>
            <a:chExt cx="9137179" cy="404664"/>
          </a:xfrm>
        </p:grpSpPr>
        <p:sp>
          <p:nvSpPr>
            <p:cNvPr id="23" name="Rectangle 22"/>
            <p:cNvSpPr/>
            <p:nvPr/>
          </p:nvSpPr>
          <p:spPr>
            <a:xfrm>
              <a:off x="-1" y="6453336"/>
              <a:ext cx="905469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Introduction</a:t>
              </a:r>
              <a:endParaRPr lang="en-GB" sz="900" dirty="0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2128588" y="6453336"/>
              <a:ext cx="606699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SQL</a:t>
              </a: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1517029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R</a:t>
              </a: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273528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 err="1"/>
                <a:t>Hadoop</a:t>
              </a:r>
              <a:r>
                <a:rPr lang="en-GB" sz="800" dirty="0"/>
                <a:t> Cluster</a:t>
              </a: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905469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Python</a:t>
              </a: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334684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Mongo DB</a:t>
              </a: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395840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CI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456996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Hive Impala</a:t>
              </a: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518152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 err="1"/>
                <a:t>Scala</a:t>
              </a:r>
              <a:endParaRPr lang="en-GB" sz="800" dirty="0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579308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Spark</a:t>
              </a: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640464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 err="1"/>
                <a:t>Pentaho</a:t>
              </a:r>
              <a:endParaRPr lang="en-GB" sz="800" dirty="0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7016208" y="6453336"/>
              <a:ext cx="609819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Agile SCRUM</a:t>
              </a: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7626027" y="6453336"/>
              <a:ext cx="611560" cy="40466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Final Project</a:t>
              </a: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8237587" y="6453336"/>
              <a:ext cx="899591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Conclusions</a:t>
              </a:r>
            </a:p>
          </p:txBody>
        </p:sp>
      </p:grpSp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608" y="1484784"/>
            <a:ext cx="7070784" cy="45674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029803" y="2276872"/>
            <a:ext cx="40699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bg1"/>
                </a:solidFill>
              </a:rPr>
              <a:t>A quick histogram shows significant clustering of the accuracy data</a:t>
            </a:r>
          </a:p>
        </p:txBody>
      </p:sp>
    </p:spTree>
    <p:extLst>
      <p:ext uri="{BB962C8B-B14F-4D97-AF65-F5344CB8AC3E}">
        <p14:creationId xmlns:p14="http://schemas.microsoft.com/office/powerpoint/2010/main" val="1354983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Final Project – Data Visualisation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D302D-FBDC-4F5A-A4A2-20337FC70061}" type="slidenum">
              <a:rPr lang="en-GB" smtClean="0"/>
              <a:t>51</a:t>
            </a:fld>
            <a:endParaRPr lang="en-GB"/>
          </a:p>
        </p:txBody>
      </p:sp>
      <p:grpSp>
        <p:nvGrpSpPr>
          <p:cNvPr id="22" name="Group 21"/>
          <p:cNvGrpSpPr>
            <a:grpSpLocks noChangeAspect="1"/>
          </p:cNvGrpSpPr>
          <p:nvPr/>
        </p:nvGrpSpPr>
        <p:grpSpPr>
          <a:xfrm>
            <a:off x="-1" y="6453336"/>
            <a:ext cx="9137179" cy="404664"/>
            <a:chOff x="-1" y="6453336"/>
            <a:chExt cx="9137179" cy="404664"/>
          </a:xfrm>
        </p:grpSpPr>
        <p:sp>
          <p:nvSpPr>
            <p:cNvPr id="23" name="Rectangle 22"/>
            <p:cNvSpPr/>
            <p:nvPr/>
          </p:nvSpPr>
          <p:spPr>
            <a:xfrm>
              <a:off x="-1" y="6453336"/>
              <a:ext cx="905469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Introduction</a:t>
              </a:r>
              <a:endParaRPr lang="en-GB" sz="900" dirty="0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2128588" y="6453336"/>
              <a:ext cx="606699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SQL</a:t>
              </a: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1517029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R</a:t>
              </a: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273528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 err="1"/>
                <a:t>Hadoop</a:t>
              </a:r>
              <a:r>
                <a:rPr lang="en-GB" sz="800" dirty="0"/>
                <a:t> Cluster</a:t>
              </a: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905469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Python</a:t>
              </a: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334684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Mongo DB</a:t>
              </a: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395840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CI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456996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Hive Impala</a:t>
              </a: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518152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 err="1"/>
                <a:t>Scala</a:t>
              </a:r>
              <a:endParaRPr lang="en-GB" sz="800" dirty="0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579308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Spark</a:t>
              </a: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640464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 err="1"/>
                <a:t>Pentaho</a:t>
              </a:r>
              <a:endParaRPr lang="en-GB" sz="800" dirty="0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7016208" y="6453336"/>
              <a:ext cx="609819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Agile SCRUM</a:t>
              </a: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7626027" y="6453336"/>
              <a:ext cx="611560" cy="40466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Final Project</a:t>
              </a: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8237587" y="6453336"/>
              <a:ext cx="899591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Conclusions</a:t>
              </a:r>
            </a:p>
          </p:txBody>
        </p:sp>
      </p:grpSp>
      <p:pic>
        <p:nvPicPr>
          <p:cNvPr id="38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609" y="1484784"/>
            <a:ext cx="7070784" cy="45674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5364088" y="1844824"/>
            <a:ext cx="2567719" cy="3600400"/>
          </a:xfrm>
          <a:prstGeom prst="rect">
            <a:avLst/>
          </a:prstGeom>
          <a:solidFill>
            <a:srgbClr val="6AC765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/>
        </p:nvSpPr>
        <p:spPr>
          <a:xfrm>
            <a:off x="2627784" y="1844824"/>
            <a:ext cx="2736304" cy="3600400"/>
          </a:xfrm>
          <a:prstGeom prst="rect">
            <a:avLst/>
          </a:prstGeom>
          <a:solidFill>
            <a:schemeClr val="tx2">
              <a:lumMod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379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0657" y="3186520"/>
            <a:ext cx="3969122" cy="5517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1691680" y="1844824"/>
            <a:ext cx="936104" cy="3600400"/>
          </a:xfrm>
          <a:prstGeom prst="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TextBox 20"/>
          <p:cNvSpPr txBox="1"/>
          <p:nvPr/>
        </p:nvSpPr>
        <p:spPr>
          <a:xfrm>
            <a:off x="4029803" y="2276872"/>
            <a:ext cx="40699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bg1"/>
                </a:solidFill>
              </a:rPr>
              <a:t>Looking at only data with accuracy &lt;200 shows a distinct pattern</a:t>
            </a:r>
          </a:p>
        </p:txBody>
      </p:sp>
    </p:spTree>
    <p:extLst>
      <p:ext uri="{BB962C8B-B14F-4D97-AF65-F5344CB8AC3E}">
        <p14:creationId xmlns:p14="http://schemas.microsoft.com/office/powerpoint/2010/main" val="2992965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Final Project – Data Visualisation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D302D-FBDC-4F5A-A4A2-20337FC70061}" type="slidenum">
              <a:rPr lang="en-GB" smtClean="0"/>
              <a:t>52</a:t>
            </a:fld>
            <a:endParaRPr lang="en-GB"/>
          </a:p>
        </p:txBody>
      </p:sp>
      <p:grpSp>
        <p:nvGrpSpPr>
          <p:cNvPr id="22" name="Group 21"/>
          <p:cNvGrpSpPr>
            <a:grpSpLocks noChangeAspect="1"/>
          </p:cNvGrpSpPr>
          <p:nvPr/>
        </p:nvGrpSpPr>
        <p:grpSpPr>
          <a:xfrm>
            <a:off x="-1" y="6453336"/>
            <a:ext cx="9137179" cy="404664"/>
            <a:chOff x="-1" y="6453336"/>
            <a:chExt cx="9137179" cy="404664"/>
          </a:xfrm>
        </p:grpSpPr>
        <p:sp>
          <p:nvSpPr>
            <p:cNvPr id="23" name="Rectangle 22"/>
            <p:cNvSpPr/>
            <p:nvPr/>
          </p:nvSpPr>
          <p:spPr>
            <a:xfrm>
              <a:off x="-1" y="6453336"/>
              <a:ext cx="905469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Introduction</a:t>
              </a:r>
              <a:endParaRPr lang="en-GB" sz="900" dirty="0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2128588" y="6453336"/>
              <a:ext cx="606699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SQL</a:t>
              </a: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1517029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R</a:t>
              </a: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273528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 err="1"/>
                <a:t>Hadoop</a:t>
              </a:r>
              <a:r>
                <a:rPr lang="en-GB" sz="800" dirty="0"/>
                <a:t> Cluster</a:t>
              </a: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905469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Python</a:t>
              </a: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334684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Mongo DB</a:t>
              </a: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395840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CI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456996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Hive Impala</a:t>
              </a: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518152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 err="1"/>
                <a:t>Scala</a:t>
              </a:r>
              <a:endParaRPr lang="en-GB" sz="800" dirty="0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579308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Spark</a:t>
              </a: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640464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 err="1"/>
                <a:t>Pentaho</a:t>
              </a:r>
              <a:endParaRPr lang="en-GB" sz="800" dirty="0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7016208" y="6453336"/>
              <a:ext cx="609819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Agile SCRUM</a:t>
              </a: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7626027" y="6453336"/>
              <a:ext cx="611560" cy="40466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Final Project</a:t>
              </a: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8237587" y="6453336"/>
              <a:ext cx="899591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Conclusions</a:t>
              </a:r>
            </a:p>
          </p:txBody>
        </p:sp>
      </p:grpSp>
      <p:pic>
        <p:nvPicPr>
          <p:cNvPr id="3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609" y="1484784"/>
            <a:ext cx="7070784" cy="45674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53146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Final Project – Data Visualisation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D302D-FBDC-4F5A-A4A2-20337FC70061}" type="slidenum">
              <a:rPr lang="en-GB" smtClean="0"/>
              <a:t>53</a:t>
            </a:fld>
            <a:endParaRPr lang="en-GB"/>
          </a:p>
        </p:txBody>
      </p:sp>
      <p:grpSp>
        <p:nvGrpSpPr>
          <p:cNvPr id="22" name="Group 21"/>
          <p:cNvGrpSpPr>
            <a:grpSpLocks noChangeAspect="1"/>
          </p:cNvGrpSpPr>
          <p:nvPr/>
        </p:nvGrpSpPr>
        <p:grpSpPr>
          <a:xfrm>
            <a:off x="-1" y="6453336"/>
            <a:ext cx="9137179" cy="404664"/>
            <a:chOff x="-1" y="6453336"/>
            <a:chExt cx="9137179" cy="404664"/>
          </a:xfrm>
        </p:grpSpPr>
        <p:sp>
          <p:nvSpPr>
            <p:cNvPr id="23" name="Rectangle 22"/>
            <p:cNvSpPr/>
            <p:nvPr/>
          </p:nvSpPr>
          <p:spPr>
            <a:xfrm>
              <a:off x="-1" y="6453336"/>
              <a:ext cx="905469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Introduction</a:t>
              </a:r>
              <a:endParaRPr lang="en-GB" sz="900" dirty="0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2128588" y="6453336"/>
              <a:ext cx="606699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SQL</a:t>
              </a: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1517029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R</a:t>
              </a: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273528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 err="1"/>
                <a:t>Hadoop</a:t>
              </a:r>
              <a:r>
                <a:rPr lang="en-GB" sz="800" dirty="0"/>
                <a:t> Cluster</a:t>
              </a: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905469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Python</a:t>
              </a: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334684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Mongo DB</a:t>
              </a: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395840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CI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456996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Hive Impala</a:t>
              </a: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518152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 err="1"/>
                <a:t>Scala</a:t>
              </a:r>
              <a:endParaRPr lang="en-GB" sz="800" dirty="0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579308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Spark</a:t>
              </a: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640464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 err="1"/>
                <a:t>Pentaho</a:t>
              </a:r>
              <a:endParaRPr lang="en-GB" sz="800" dirty="0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7016208" y="6453336"/>
              <a:ext cx="609819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Agile SCRUM</a:t>
              </a: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7626027" y="6453336"/>
              <a:ext cx="611560" cy="40466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Final Project</a:t>
              </a: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8237587" y="6453336"/>
              <a:ext cx="899591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Conclusions</a:t>
              </a:r>
            </a:p>
          </p:txBody>
        </p:sp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559" y="1484784"/>
            <a:ext cx="7142882" cy="4627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120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GB" dirty="0"/>
              <a:t>Can be used in Java, </a:t>
            </a:r>
            <a:r>
              <a:rPr lang="en-GB" dirty="0" err="1"/>
              <a:t>Scala</a:t>
            </a:r>
            <a:r>
              <a:rPr lang="en-GB" dirty="0"/>
              <a:t>, R and Python</a:t>
            </a:r>
          </a:p>
          <a:p>
            <a:r>
              <a:rPr lang="en-GB" dirty="0"/>
              <a:t>Claims to perform 100x faster than </a:t>
            </a:r>
            <a:r>
              <a:rPr lang="en-GB" dirty="0" err="1"/>
              <a:t>MapReduce</a:t>
            </a:r>
            <a:endParaRPr lang="en-GB" dirty="0"/>
          </a:p>
          <a:p>
            <a:r>
              <a:rPr lang="en-GB" dirty="0"/>
              <a:t>It is easy to scale. Code can be written and tested on a single machine before being used with a large cluster, without any changes needed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Final Project – Spark </a:t>
            </a:r>
            <a:r>
              <a:rPr lang="en-GB" dirty="0" err="1"/>
              <a:t>MlLIb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D302D-FBDC-4F5A-A4A2-20337FC70061}" type="slidenum">
              <a:rPr lang="en-GB" smtClean="0"/>
              <a:t>54</a:t>
            </a:fld>
            <a:endParaRPr lang="en-GB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2868" y="1988840"/>
            <a:ext cx="3488761" cy="180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2" name="Group 21"/>
          <p:cNvGrpSpPr>
            <a:grpSpLocks noChangeAspect="1"/>
          </p:cNvGrpSpPr>
          <p:nvPr/>
        </p:nvGrpSpPr>
        <p:grpSpPr>
          <a:xfrm>
            <a:off x="-1" y="6453336"/>
            <a:ext cx="9137179" cy="404664"/>
            <a:chOff x="-1" y="6453336"/>
            <a:chExt cx="9137179" cy="404664"/>
          </a:xfrm>
        </p:grpSpPr>
        <p:sp>
          <p:nvSpPr>
            <p:cNvPr id="23" name="Rectangle 22"/>
            <p:cNvSpPr/>
            <p:nvPr/>
          </p:nvSpPr>
          <p:spPr>
            <a:xfrm>
              <a:off x="-1" y="6453336"/>
              <a:ext cx="905469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Introduction</a:t>
              </a:r>
              <a:endParaRPr lang="en-GB" sz="900" dirty="0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2128588" y="6453336"/>
              <a:ext cx="606699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SQL</a:t>
              </a: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1517029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R</a:t>
              </a: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273528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 err="1"/>
                <a:t>Hadoop</a:t>
              </a:r>
              <a:r>
                <a:rPr lang="en-GB" sz="800" dirty="0"/>
                <a:t> Cluster</a:t>
              </a: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905469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Python</a:t>
              </a: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334684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Mongo DB</a:t>
              </a: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395840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CI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456996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Hive Impala</a:t>
              </a: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518152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 err="1"/>
                <a:t>Scala</a:t>
              </a:r>
              <a:endParaRPr lang="en-GB" sz="800" dirty="0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579308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Spark</a:t>
              </a: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640464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 err="1"/>
                <a:t>Pentaho</a:t>
              </a:r>
              <a:endParaRPr lang="en-GB" sz="800" dirty="0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7016208" y="6453336"/>
              <a:ext cx="609819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Agile SCRUM</a:t>
              </a: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7626027" y="6453336"/>
              <a:ext cx="611560" cy="40466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Final Project</a:t>
              </a: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8237587" y="6453336"/>
              <a:ext cx="899591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Conclusions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59871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GB" b="1" dirty="0"/>
              <a:t>Naïve Bayes</a:t>
            </a:r>
          </a:p>
          <a:p>
            <a:endParaRPr lang="en-GB" dirty="0"/>
          </a:p>
          <a:p>
            <a:r>
              <a:rPr lang="en-GB" dirty="0"/>
              <a:t>Simple to use and learns fast compared to other algorithms</a:t>
            </a:r>
          </a:p>
          <a:p>
            <a:pPr lvl="1"/>
            <a:r>
              <a:rPr lang="en-GB" dirty="0"/>
              <a:t>Meant we could get something working quickly</a:t>
            </a:r>
          </a:p>
          <a:p>
            <a:r>
              <a:rPr lang="en-GB" dirty="0"/>
              <a:t>Assumes all inputs are independent and not related</a:t>
            </a:r>
          </a:p>
          <a:p>
            <a:pPr lvl="1"/>
            <a:r>
              <a:rPr lang="en-GB" dirty="0"/>
              <a:t>Isn’t the case for our data, since x and y coordinates are given as separate inputs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Final Project – Spark </a:t>
            </a:r>
            <a:r>
              <a:rPr lang="en-GB" dirty="0" err="1"/>
              <a:t>MlLIb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D302D-FBDC-4F5A-A4A2-20337FC70061}" type="slidenum">
              <a:rPr lang="en-GB" smtClean="0"/>
              <a:t>55</a:t>
            </a:fld>
            <a:endParaRPr lang="en-GB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1556792"/>
            <a:ext cx="4586183" cy="18722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3" name="Group 22"/>
          <p:cNvGrpSpPr>
            <a:grpSpLocks noChangeAspect="1"/>
          </p:cNvGrpSpPr>
          <p:nvPr/>
        </p:nvGrpSpPr>
        <p:grpSpPr>
          <a:xfrm>
            <a:off x="-1" y="6453336"/>
            <a:ext cx="9137179" cy="404664"/>
            <a:chOff x="-1" y="6453336"/>
            <a:chExt cx="9137179" cy="404664"/>
          </a:xfrm>
        </p:grpSpPr>
        <p:sp>
          <p:nvSpPr>
            <p:cNvPr id="24" name="Rectangle 23"/>
            <p:cNvSpPr/>
            <p:nvPr/>
          </p:nvSpPr>
          <p:spPr>
            <a:xfrm>
              <a:off x="-1" y="6453336"/>
              <a:ext cx="905469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Introduction</a:t>
              </a:r>
              <a:endParaRPr lang="en-GB" sz="900" dirty="0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2128588" y="6453336"/>
              <a:ext cx="606699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SQL</a:t>
              </a: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517029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R</a:t>
              </a: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273528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 err="1"/>
                <a:t>Hadoop</a:t>
              </a:r>
              <a:r>
                <a:rPr lang="en-GB" sz="800" dirty="0"/>
                <a:t> Cluster</a:t>
              </a: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905469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Python</a:t>
              </a: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334684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Mongo DB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395840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CI</a:t>
              </a: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456996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Hive Impala</a:t>
              </a: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518152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 err="1"/>
                <a:t>Scala</a:t>
              </a:r>
              <a:endParaRPr lang="en-GB" sz="800" dirty="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579308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Spark</a:t>
              </a: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640464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 err="1"/>
                <a:t>Pentaho</a:t>
              </a:r>
              <a:endParaRPr lang="en-GB" sz="800" dirty="0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7016208" y="6453336"/>
              <a:ext cx="609819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Agile SCRUM</a:t>
              </a: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7626027" y="6453336"/>
              <a:ext cx="611560" cy="40466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Final Project</a:t>
              </a: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8237587" y="6453336"/>
              <a:ext cx="899591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Conclusions</a:t>
              </a:r>
            </a:p>
          </p:txBody>
        </p:sp>
      </p:grpSp>
      <p:sp>
        <p:nvSpPr>
          <p:cNvPr id="3" name="AutoShape 2" descr="https://owa.qa.com/OWA/service.svc/s/GetFileAttachment?id=AAMkADRkNGQ1NGRhLWQxZWYtNDBjZC1hYzU1LWU3NDc5YmQyZmNiNQBGAAAAAABp9Kolm3I2QL8sQSDMT9h6BwBH%2BczAhmbASrxfZSDDM09qAAAAAAEMAABH%2BczAhmbASrxfZSDDM09qAAAuGS6%2BAAABEgAQANJqK%2FKRiutJgLftzPPGo70%3D&amp;X-OWA-CANARY=piWPUwCnukiqISlBN0XnyTMVm8pDo9QIt2meiBb86E7M2Z3BM_vkzeWs3cELyMM9rmcqP0ECuk8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4378114"/>
            <a:ext cx="4586183" cy="2750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90367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GB" b="1" dirty="0"/>
              <a:t>Multilayer Perceptron</a:t>
            </a:r>
          </a:p>
          <a:p>
            <a:endParaRPr lang="en-GB" dirty="0"/>
          </a:p>
          <a:p>
            <a:r>
              <a:rPr lang="en-GB" dirty="0"/>
              <a:t>Based on a </a:t>
            </a:r>
            <a:r>
              <a:rPr lang="en-GB" dirty="0" err="1"/>
              <a:t>feedforward</a:t>
            </a:r>
            <a:r>
              <a:rPr lang="en-GB" dirty="0"/>
              <a:t> neural network, with an input layer, hidden layer(s) and an output layer</a:t>
            </a:r>
          </a:p>
          <a:p>
            <a:r>
              <a:rPr lang="en-GB" dirty="0"/>
              <a:t>Take a lot of training data and tuning to train effectively,</a:t>
            </a:r>
          </a:p>
          <a:p>
            <a:pPr lvl="1"/>
            <a:r>
              <a:rPr lang="en-GB" sz="1400" dirty="0"/>
              <a:t>Can be hard to determine how effective they will be even once trained</a:t>
            </a:r>
          </a:p>
          <a:p>
            <a:r>
              <a:rPr lang="en-GB" dirty="0"/>
              <a:t>Simpler and faster methods can often perform better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Final Project – Spark </a:t>
            </a:r>
            <a:r>
              <a:rPr lang="en-GB" dirty="0" err="1"/>
              <a:t>MlLIb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D302D-FBDC-4F5A-A4A2-20337FC70061}" type="slidenum">
              <a:rPr lang="en-GB" smtClean="0"/>
              <a:t>56</a:t>
            </a:fld>
            <a:endParaRPr lang="en-GB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0497" y="1484784"/>
            <a:ext cx="3838686" cy="21107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9229" y="3717032"/>
            <a:ext cx="3838685" cy="23097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3" name="Group 22"/>
          <p:cNvGrpSpPr>
            <a:grpSpLocks noChangeAspect="1"/>
          </p:cNvGrpSpPr>
          <p:nvPr/>
        </p:nvGrpSpPr>
        <p:grpSpPr>
          <a:xfrm>
            <a:off x="-1" y="6453336"/>
            <a:ext cx="9137179" cy="404664"/>
            <a:chOff x="-1" y="6453336"/>
            <a:chExt cx="9137179" cy="404664"/>
          </a:xfrm>
        </p:grpSpPr>
        <p:sp>
          <p:nvSpPr>
            <p:cNvPr id="24" name="Rectangle 23"/>
            <p:cNvSpPr/>
            <p:nvPr/>
          </p:nvSpPr>
          <p:spPr>
            <a:xfrm>
              <a:off x="-1" y="6453336"/>
              <a:ext cx="905469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Introduction</a:t>
              </a:r>
              <a:endParaRPr lang="en-GB" sz="900" dirty="0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2128588" y="6453336"/>
              <a:ext cx="606699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SQL</a:t>
              </a: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517029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R</a:t>
              </a: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273528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 err="1"/>
                <a:t>Hadoop</a:t>
              </a:r>
              <a:r>
                <a:rPr lang="en-GB" sz="800" dirty="0"/>
                <a:t> Cluster</a:t>
              </a: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905469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Python</a:t>
              </a: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334684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Mongo DB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395840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CI</a:t>
              </a: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456996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Hive Impala</a:t>
              </a: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518152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 err="1"/>
                <a:t>Scala</a:t>
              </a:r>
              <a:endParaRPr lang="en-GB" sz="800" dirty="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579308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Spark</a:t>
              </a: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640464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 err="1"/>
                <a:t>Pentaho</a:t>
              </a:r>
              <a:endParaRPr lang="en-GB" sz="800" dirty="0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7016208" y="6453336"/>
              <a:ext cx="609819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Agile SCRUM</a:t>
              </a: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7626027" y="6453336"/>
              <a:ext cx="611560" cy="40466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Final Project</a:t>
              </a: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8237587" y="6453336"/>
              <a:ext cx="899591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Conclusions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43681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GB" b="1" dirty="0"/>
              <a:t>Random Forests</a:t>
            </a:r>
          </a:p>
          <a:p>
            <a:endParaRPr lang="en-GB" dirty="0"/>
          </a:p>
          <a:p>
            <a:r>
              <a:rPr lang="en-GB" dirty="0"/>
              <a:t>Creates multiple decision trees and uses them all to make a more accurate model</a:t>
            </a:r>
          </a:p>
          <a:p>
            <a:endParaRPr lang="en-GB" dirty="0"/>
          </a:p>
          <a:p>
            <a:r>
              <a:rPr lang="en-GB" dirty="0"/>
              <a:t>Good for predictive modelling</a:t>
            </a:r>
          </a:p>
          <a:p>
            <a:endParaRPr lang="en-GB" dirty="0"/>
          </a:p>
          <a:p>
            <a:r>
              <a:rPr lang="en-GB" dirty="0"/>
              <a:t>Fast to train, but slow to make predictions once trained</a:t>
            </a:r>
          </a:p>
          <a:p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Final Project – Spark </a:t>
            </a:r>
            <a:r>
              <a:rPr lang="en-GB" dirty="0" err="1"/>
              <a:t>MlLIb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D302D-FBDC-4F5A-A4A2-20337FC70061}" type="slidenum">
              <a:rPr lang="en-GB" smtClean="0"/>
              <a:t>57</a:t>
            </a:fld>
            <a:endParaRPr lang="en-GB"/>
          </a:p>
        </p:txBody>
      </p:sp>
      <p:pic>
        <p:nvPicPr>
          <p:cNvPr id="2050" name="Picture 2" descr="https://www.researchgate.net/profile/Paul_Aljabar/publication/232065667/figure/fig2/AS:300432325922817@1448640056120/Fig-2-Illustration-of-a-random-forest-showing-two-trees-in-detail-Each-node-i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1961976"/>
            <a:ext cx="4464496" cy="1971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Group 21"/>
          <p:cNvGrpSpPr>
            <a:grpSpLocks noChangeAspect="1"/>
          </p:cNvGrpSpPr>
          <p:nvPr/>
        </p:nvGrpSpPr>
        <p:grpSpPr>
          <a:xfrm>
            <a:off x="-1" y="6453336"/>
            <a:ext cx="9137179" cy="404664"/>
            <a:chOff x="-1" y="6453336"/>
            <a:chExt cx="9137179" cy="404664"/>
          </a:xfrm>
        </p:grpSpPr>
        <p:sp>
          <p:nvSpPr>
            <p:cNvPr id="23" name="Rectangle 22"/>
            <p:cNvSpPr/>
            <p:nvPr/>
          </p:nvSpPr>
          <p:spPr>
            <a:xfrm>
              <a:off x="-1" y="6453336"/>
              <a:ext cx="905469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Introduction</a:t>
              </a:r>
              <a:endParaRPr lang="en-GB" sz="900" dirty="0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2128588" y="6453336"/>
              <a:ext cx="606699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SQL</a:t>
              </a: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1517029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R</a:t>
              </a: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273528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 err="1"/>
                <a:t>Hadoop</a:t>
              </a:r>
              <a:r>
                <a:rPr lang="en-GB" sz="800" dirty="0"/>
                <a:t> Cluster</a:t>
              </a: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905469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Python</a:t>
              </a: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334684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Mongo DB</a:t>
              </a: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395840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CI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456996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Hive Impala</a:t>
              </a: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518152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 err="1"/>
                <a:t>Scala</a:t>
              </a:r>
              <a:endParaRPr lang="en-GB" sz="800" dirty="0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579308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Spark</a:t>
              </a: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640464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 err="1"/>
                <a:t>Pentaho</a:t>
              </a:r>
              <a:endParaRPr lang="en-GB" sz="800" dirty="0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7016208" y="6453336"/>
              <a:ext cx="609819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Agile SCRUM</a:t>
              </a: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7626027" y="6453336"/>
              <a:ext cx="611560" cy="40466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Final Project</a:t>
              </a: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8237587" y="6453336"/>
              <a:ext cx="899591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Conclusions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72562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GB" b="1" dirty="0"/>
              <a:t>Nearest Neighbour algorithm</a:t>
            </a:r>
          </a:p>
          <a:p>
            <a:endParaRPr lang="en-GB" dirty="0"/>
          </a:p>
          <a:p>
            <a:r>
              <a:rPr lang="en-GB" dirty="0"/>
              <a:t>Object is classified by a majority vote of its neighbours</a:t>
            </a:r>
          </a:p>
          <a:p>
            <a:r>
              <a:rPr lang="en-GB" dirty="0"/>
              <a:t>Influence of neighbours weighted by distance</a:t>
            </a:r>
          </a:p>
          <a:p>
            <a:r>
              <a:rPr lang="en-GB" dirty="0"/>
              <a:t>Flexible and easy to implement</a:t>
            </a:r>
          </a:p>
          <a:p>
            <a:r>
              <a:rPr lang="en-GB" dirty="0"/>
              <a:t>Struggles with sparsely populated areas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Final Project – ML Algorithms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D302D-FBDC-4F5A-A4A2-20337FC70061}" type="slidenum">
              <a:rPr lang="en-GB" smtClean="0"/>
              <a:t>58</a:t>
            </a:fld>
            <a:endParaRPr lang="en-GB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17" r="2785"/>
          <a:stretch/>
        </p:blipFill>
        <p:spPr bwMode="auto">
          <a:xfrm>
            <a:off x="4340547" y="2172072"/>
            <a:ext cx="4480173" cy="32093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2" name="Group 21"/>
          <p:cNvGrpSpPr>
            <a:grpSpLocks noChangeAspect="1"/>
          </p:cNvGrpSpPr>
          <p:nvPr/>
        </p:nvGrpSpPr>
        <p:grpSpPr>
          <a:xfrm>
            <a:off x="-1" y="6453336"/>
            <a:ext cx="9137179" cy="404664"/>
            <a:chOff x="-1" y="6453336"/>
            <a:chExt cx="9137179" cy="404664"/>
          </a:xfrm>
        </p:grpSpPr>
        <p:sp>
          <p:nvSpPr>
            <p:cNvPr id="23" name="Rectangle 22"/>
            <p:cNvSpPr/>
            <p:nvPr/>
          </p:nvSpPr>
          <p:spPr>
            <a:xfrm>
              <a:off x="-1" y="6453336"/>
              <a:ext cx="905469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Introduction</a:t>
              </a:r>
              <a:endParaRPr lang="en-GB" sz="900" dirty="0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2128588" y="6453336"/>
              <a:ext cx="606699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SQL</a:t>
              </a: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1517029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R</a:t>
              </a: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273528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 err="1"/>
                <a:t>Hadoop</a:t>
              </a:r>
              <a:r>
                <a:rPr lang="en-GB" sz="800" dirty="0"/>
                <a:t> Cluster</a:t>
              </a: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905469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Python</a:t>
              </a: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334684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Mongo DB</a:t>
              </a: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395840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CI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456996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Hive Impala</a:t>
              </a: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518152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 err="1"/>
                <a:t>Scala</a:t>
              </a:r>
              <a:endParaRPr lang="en-GB" sz="800" dirty="0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579308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Spark</a:t>
              </a: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640464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 err="1"/>
                <a:t>Pentaho</a:t>
              </a:r>
              <a:endParaRPr lang="en-GB" sz="800" dirty="0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7016208" y="6453336"/>
              <a:ext cx="609819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Agile SCRUM</a:t>
              </a: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7626027" y="6453336"/>
              <a:ext cx="611560" cy="40466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Final Project</a:t>
              </a: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8237587" y="6453336"/>
              <a:ext cx="899591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Conclusions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40741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>
          <a:xfrm>
            <a:off x="683568" y="1556792"/>
            <a:ext cx="7776864" cy="4680520"/>
          </a:xfrm>
        </p:spPr>
        <p:txBody>
          <a:bodyPr>
            <a:normAutofit/>
          </a:bodyPr>
          <a:lstStyle/>
          <a:p>
            <a:r>
              <a:rPr lang="en-GB" dirty="0"/>
              <a:t>Clustering – much more difficult than anticipated due to various factors</a:t>
            </a:r>
          </a:p>
          <a:p>
            <a:pPr lvl="1"/>
            <a:r>
              <a:rPr lang="en-GB" sz="1400" dirty="0"/>
              <a:t>Success, but far too late to be useful to the project</a:t>
            </a:r>
            <a:endParaRPr lang="en-GB" dirty="0"/>
          </a:p>
          <a:p>
            <a:r>
              <a:rPr lang="en-GB" dirty="0"/>
              <a:t>Assessment of the machine learning/predictions</a:t>
            </a:r>
          </a:p>
          <a:p>
            <a:pPr lvl="1"/>
            <a:r>
              <a:rPr lang="en-GB" sz="1400" dirty="0"/>
              <a:t>Achieved some level of predicting the data, however accuracy was very low</a:t>
            </a:r>
          </a:p>
          <a:p>
            <a:r>
              <a:rPr lang="en-GB" dirty="0"/>
              <a:t>Progress of automated pipeline systems for adding new data &amp; training the models</a:t>
            </a:r>
          </a:p>
          <a:p>
            <a:pPr lvl="1"/>
            <a:r>
              <a:rPr lang="en-GB" sz="1400" dirty="0"/>
              <a:t>Very little progress due to focus still on making the learning work more effectively</a:t>
            </a:r>
            <a:endParaRPr lang="en-GB" sz="1200" dirty="0"/>
          </a:p>
          <a:p>
            <a:r>
              <a:rPr lang="en-GB" dirty="0"/>
              <a:t>Assessment of the data streaming capabilities</a:t>
            </a:r>
          </a:p>
          <a:p>
            <a:pPr lvl="1"/>
            <a:r>
              <a:rPr lang="en-GB" sz="1400" dirty="0"/>
              <a:t>No progress due to time constraints</a:t>
            </a:r>
          </a:p>
          <a:p>
            <a:r>
              <a:rPr lang="en-GB" dirty="0"/>
              <a:t>Did we achieve all the user stories?</a:t>
            </a:r>
          </a:p>
          <a:p>
            <a:pPr lvl="1"/>
            <a:r>
              <a:rPr lang="en-GB" sz="1400" dirty="0"/>
              <a:t>No, largely due to time constraints</a:t>
            </a:r>
          </a:p>
          <a:p>
            <a:pPr lvl="1"/>
            <a:r>
              <a:rPr lang="en-GB" sz="1400" dirty="0"/>
              <a:t>Some stories were extremely ambitious given the amount of work that would be required</a:t>
            </a:r>
          </a:p>
          <a:p>
            <a:pPr lvl="1"/>
            <a:endParaRPr lang="en-GB" dirty="0"/>
          </a:p>
          <a:p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Final Project – Results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D302D-FBDC-4F5A-A4A2-20337FC70061}" type="slidenum">
              <a:rPr lang="en-GB" smtClean="0"/>
              <a:t>59</a:t>
            </a:fld>
            <a:endParaRPr lang="en-GB"/>
          </a:p>
        </p:txBody>
      </p:sp>
      <p:grpSp>
        <p:nvGrpSpPr>
          <p:cNvPr id="22" name="Group 21"/>
          <p:cNvGrpSpPr>
            <a:grpSpLocks noChangeAspect="1"/>
          </p:cNvGrpSpPr>
          <p:nvPr/>
        </p:nvGrpSpPr>
        <p:grpSpPr>
          <a:xfrm>
            <a:off x="-1" y="6453336"/>
            <a:ext cx="9137179" cy="404664"/>
            <a:chOff x="-1" y="6453336"/>
            <a:chExt cx="9137179" cy="404664"/>
          </a:xfrm>
        </p:grpSpPr>
        <p:sp>
          <p:nvSpPr>
            <p:cNvPr id="23" name="Rectangle 22"/>
            <p:cNvSpPr/>
            <p:nvPr/>
          </p:nvSpPr>
          <p:spPr>
            <a:xfrm>
              <a:off x="-1" y="6453336"/>
              <a:ext cx="905469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Introduction</a:t>
              </a:r>
              <a:endParaRPr lang="en-GB" sz="900" dirty="0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2128588" y="6453336"/>
              <a:ext cx="606699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SQL</a:t>
              </a: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1517029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R</a:t>
              </a: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273528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 err="1"/>
                <a:t>Hadoop</a:t>
              </a:r>
              <a:r>
                <a:rPr lang="en-GB" sz="800" dirty="0"/>
                <a:t> Cluster</a:t>
              </a: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905469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Python</a:t>
              </a: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334684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Mongo DB</a:t>
              </a: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395840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CI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456996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Hive Impala</a:t>
              </a: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518152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 err="1"/>
                <a:t>Scala</a:t>
              </a:r>
              <a:endParaRPr lang="en-GB" sz="800" dirty="0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579308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Spark</a:t>
              </a: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640464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 err="1"/>
                <a:t>Pentaho</a:t>
              </a:r>
              <a:endParaRPr lang="en-GB" sz="800" dirty="0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7016208" y="6453336"/>
              <a:ext cx="609819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Agile SCRUM</a:t>
              </a: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7626027" y="6453336"/>
              <a:ext cx="611560" cy="40466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Final Project</a:t>
              </a: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8237587" y="6453336"/>
              <a:ext cx="899591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Conclusions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72883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GB" dirty="0"/>
              <a:t>Introduction to R programming language, beginning with basic syntax and structure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Developed into creating simple analytical programs in order to learn the language</a:t>
            </a:r>
          </a:p>
          <a:p>
            <a:endParaRPr lang="en-GB" dirty="0"/>
          </a:p>
          <a:p>
            <a:r>
              <a:rPr lang="en-GB" dirty="0"/>
              <a:t>Used graphing functions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</a:t>
            </a:r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985"/>
          <a:stretch/>
        </p:blipFill>
        <p:spPr bwMode="auto">
          <a:xfrm>
            <a:off x="4521312" y="1628799"/>
            <a:ext cx="4166070" cy="17004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1675" y="3501008"/>
            <a:ext cx="3105344" cy="21602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D302D-FBDC-4F5A-A4A2-20337FC70061}" type="slidenum">
              <a:rPr lang="en-GB" smtClean="0"/>
              <a:t>6</a:t>
            </a:fld>
            <a:endParaRPr lang="en-GB"/>
          </a:p>
        </p:txBody>
      </p:sp>
      <p:grpSp>
        <p:nvGrpSpPr>
          <p:cNvPr id="28" name="Group 27"/>
          <p:cNvGrpSpPr>
            <a:grpSpLocks noChangeAspect="1"/>
          </p:cNvGrpSpPr>
          <p:nvPr/>
        </p:nvGrpSpPr>
        <p:grpSpPr>
          <a:xfrm>
            <a:off x="-1" y="6453336"/>
            <a:ext cx="9137179" cy="404664"/>
            <a:chOff x="-1" y="6453336"/>
            <a:chExt cx="9137179" cy="404664"/>
          </a:xfrm>
        </p:grpSpPr>
        <p:sp>
          <p:nvSpPr>
            <p:cNvPr id="29" name="Rectangle 28"/>
            <p:cNvSpPr/>
            <p:nvPr/>
          </p:nvSpPr>
          <p:spPr>
            <a:xfrm>
              <a:off x="-1" y="6453336"/>
              <a:ext cx="905469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Introduction</a:t>
              </a:r>
              <a:endParaRPr lang="en-GB" sz="900" dirty="0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2128588" y="6453336"/>
              <a:ext cx="606699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SQL</a:t>
              </a: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1517029" y="6453336"/>
              <a:ext cx="611560" cy="40466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R</a:t>
              </a: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273528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 err="1"/>
                <a:t>Hadoop</a:t>
              </a:r>
              <a:r>
                <a:rPr lang="en-GB" sz="800" dirty="0"/>
                <a:t> Cluster</a:t>
              </a: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905469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Python</a:t>
              </a: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334684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Mongo DB</a:t>
              </a: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395840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CI</a:t>
              </a: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456996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Hive Impala</a:t>
              </a: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518152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 err="1"/>
                <a:t>Scala</a:t>
              </a:r>
              <a:endParaRPr lang="en-GB" sz="800" dirty="0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579308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Spark</a:t>
              </a: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640464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 err="1"/>
                <a:t>Pentaho</a:t>
              </a:r>
              <a:endParaRPr lang="en-GB" sz="800" dirty="0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7016208" y="6453336"/>
              <a:ext cx="609819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Agile SCRUM</a:t>
              </a: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7626027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Final Project</a:t>
              </a: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8237587" y="6453336"/>
              <a:ext cx="899591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Conclusions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17896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>
          <a:xfrm>
            <a:off x="683568" y="1556792"/>
            <a:ext cx="7776864" cy="4680520"/>
          </a:xfrm>
        </p:spPr>
        <p:txBody>
          <a:bodyPr/>
          <a:lstStyle/>
          <a:p>
            <a:r>
              <a:rPr lang="en-GB" dirty="0"/>
              <a:t>12 week course covered a series of linked topics designed to enable us to be productive in a Big Data working environment</a:t>
            </a:r>
          </a:p>
          <a:p>
            <a:endParaRPr lang="en-GB" dirty="0"/>
          </a:p>
          <a:p>
            <a:r>
              <a:rPr lang="en-GB" dirty="0"/>
              <a:t>Several larger projects worked on in small teams, giving useful practice in collaboration and communication, as well as presenting results to others </a:t>
            </a:r>
          </a:p>
          <a:p>
            <a:endParaRPr lang="en-GB" dirty="0"/>
          </a:p>
          <a:p>
            <a:r>
              <a:rPr lang="en-GB" dirty="0"/>
              <a:t>Technologies built up towards a final project, in which most of them were used in some capacity to increase the accuracy of or streamline it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Conclusions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D302D-FBDC-4F5A-A4A2-20337FC70061}" type="slidenum">
              <a:rPr lang="en-GB" smtClean="0"/>
              <a:t>60</a:t>
            </a:fld>
            <a:endParaRPr lang="en-GB"/>
          </a:p>
        </p:txBody>
      </p:sp>
      <p:grpSp>
        <p:nvGrpSpPr>
          <p:cNvPr id="22" name="Group 21"/>
          <p:cNvGrpSpPr>
            <a:grpSpLocks noChangeAspect="1"/>
          </p:cNvGrpSpPr>
          <p:nvPr/>
        </p:nvGrpSpPr>
        <p:grpSpPr>
          <a:xfrm>
            <a:off x="-1" y="6453336"/>
            <a:ext cx="9137179" cy="404664"/>
            <a:chOff x="-1" y="6453336"/>
            <a:chExt cx="9137179" cy="404664"/>
          </a:xfrm>
        </p:grpSpPr>
        <p:sp>
          <p:nvSpPr>
            <p:cNvPr id="23" name="Rectangle 22"/>
            <p:cNvSpPr/>
            <p:nvPr/>
          </p:nvSpPr>
          <p:spPr>
            <a:xfrm>
              <a:off x="-1" y="6453336"/>
              <a:ext cx="905469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Introduction</a:t>
              </a:r>
              <a:endParaRPr lang="en-GB" sz="900" dirty="0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2128588" y="6453336"/>
              <a:ext cx="606699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SQL</a:t>
              </a: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1517029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R</a:t>
              </a: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273528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 err="1"/>
                <a:t>Hadoop</a:t>
              </a:r>
              <a:r>
                <a:rPr lang="en-GB" sz="800" dirty="0"/>
                <a:t> Cluster</a:t>
              </a: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905469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Python</a:t>
              </a: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334684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Mongo DB</a:t>
              </a: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395840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CI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456996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Hive Impala</a:t>
              </a: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518152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 err="1"/>
                <a:t>Scala</a:t>
              </a:r>
              <a:endParaRPr lang="en-GB" sz="800" dirty="0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579308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Spark</a:t>
              </a: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640464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 err="1"/>
                <a:t>Pentaho</a:t>
              </a:r>
              <a:endParaRPr lang="en-GB" sz="800" dirty="0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7016208" y="6453336"/>
              <a:ext cx="609819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Agile SCRUM</a:t>
              </a: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7626027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Final Project</a:t>
              </a: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8237587" y="6453336"/>
              <a:ext cx="899591" cy="40466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Conclusions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29345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GB" dirty="0"/>
              <a:t>Introduction of Machine Learning techniques using R</a:t>
            </a:r>
          </a:p>
          <a:p>
            <a:endParaRPr lang="en-GB" dirty="0"/>
          </a:p>
          <a:p>
            <a:r>
              <a:rPr lang="en-GB" dirty="0"/>
              <a:t>Firstly using a set of USA census data to predict salaries</a:t>
            </a:r>
          </a:p>
          <a:p>
            <a:pPr lvl="1"/>
            <a:r>
              <a:rPr lang="en-GB" sz="1400" dirty="0"/>
              <a:t>Split into train and test data</a:t>
            </a:r>
          </a:p>
          <a:p>
            <a:endParaRPr lang="en-GB" dirty="0"/>
          </a:p>
          <a:p>
            <a:r>
              <a:rPr lang="en-GB" dirty="0"/>
              <a:t>Cleaned data into more useful formats and categories based on real-world logic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 (Machine Learning)</a:t>
            </a:r>
          </a:p>
        </p:txBody>
      </p:sp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1721" y="1707117"/>
            <a:ext cx="4117413" cy="1543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1720" y="2125659"/>
            <a:ext cx="4117413" cy="3055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1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1721" y="1884903"/>
            <a:ext cx="4117413" cy="2407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2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1719" y="5229200"/>
            <a:ext cx="4117413" cy="7237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3" name="Picture 9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8229" b="-2"/>
          <a:stretch/>
        </p:blipFill>
        <p:spPr bwMode="auto">
          <a:xfrm>
            <a:off x="6378259" y="6003379"/>
            <a:ext cx="664332" cy="161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D302D-FBDC-4F5A-A4A2-20337FC70061}" type="slidenum">
              <a:rPr lang="en-GB" smtClean="0"/>
              <a:t>7</a:t>
            </a:fld>
            <a:endParaRPr lang="en-GB"/>
          </a:p>
        </p:txBody>
      </p:sp>
      <p:grpSp>
        <p:nvGrpSpPr>
          <p:cNvPr id="63" name="Group 62"/>
          <p:cNvGrpSpPr>
            <a:grpSpLocks noChangeAspect="1"/>
          </p:cNvGrpSpPr>
          <p:nvPr/>
        </p:nvGrpSpPr>
        <p:grpSpPr>
          <a:xfrm>
            <a:off x="-1" y="6453336"/>
            <a:ext cx="9137179" cy="404664"/>
            <a:chOff x="-1" y="6453336"/>
            <a:chExt cx="9137179" cy="404664"/>
          </a:xfrm>
        </p:grpSpPr>
        <p:sp>
          <p:nvSpPr>
            <p:cNvPr id="64" name="Rectangle 63"/>
            <p:cNvSpPr/>
            <p:nvPr/>
          </p:nvSpPr>
          <p:spPr>
            <a:xfrm>
              <a:off x="-1" y="6453336"/>
              <a:ext cx="905469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Introduction</a:t>
              </a:r>
              <a:endParaRPr lang="en-GB" sz="900" dirty="0"/>
            </a:p>
          </p:txBody>
        </p:sp>
        <p:sp>
          <p:nvSpPr>
            <p:cNvPr id="65" name="Rectangle 64"/>
            <p:cNvSpPr/>
            <p:nvPr/>
          </p:nvSpPr>
          <p:spPr>
            <a:xfrm>
              <a:off x="2128588" y="6453336"/>
              <a:ext cx="606699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SQL</a:t>
              </a:r>
            </a:p>
          </p:txBody>
        </p:sp>
        <p:sp>
          <p:nvSpPr>
            <p:cNvPr id="66" name="Rectangle 65"/>
            <p:cNvSpPr/>
            <p:nvPr/>
          </p:nvSpPr>
          <p:spPr>
            <a:xfrm>
              <a:off x="1517029" y="6453336"/>
              <a:ext cx="611560" cy="40466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R</a:t>
              </a:r>
            </a:p>
          </p:txBody>
        </p:sp>
        <p:sp>
          <p:nvSpPr>
            <p:cNvPr id="67" name="Rectangle 66"/>
            <p:cNvSpPr/>
            <p:nvPr/>
          </p:nvSpPr>
          <p:spPr>
            <a:xfrm>
              <a:off x="273528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 err="1"/>
                <a:t>Hadoop</a:t>
              </a:r>
              <a:r>
                <a:rPr lang="en-GB" sz="800" dirty="0"/>
                <a:t> Cluster</a:t>
              </a:r>
            </a:p>
          </p:txBody>
        </p:sp>
        <p:sp>
          <p:nvSpPr>
            <p:cNvPr id="68" name="Rectangle 67"/>
            <p:cNvSpPr/>
            <p:nvPr/>
          </p:nvSpPr>
          <p:spPr>
            <a:xfrm>
              <a:off x="905469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Python</a:t>
              </a:r>
            </a:p>
          </p:txBody>
        </p:sp>
        <p:sp>
          <p:nvSpPr>
            <p:cNvPr id="69" name="Rectangle 68"/>
            <p:cNvSpPr/>
            <p:nvPr/>
          </p:nvSpPr>
          <p:spPr>
            <a:xfrm>
              <a:off x="334684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Mongo DB</a:t>
              </a:r>
            </a:p>
          </p:txBody>
        </p:sp>
        <p:sp>
          <p:nvSpPr>
            <p:cNvPr id="70" name="Rectangle 69"/>
            <p:cNvSpPr/>
            <p:nvPr/>
          </p:nvSpPr>
          <p:spPr>
            <a:xfrm>
              <a:off x="395840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CI</a:t>
              </a:r>
            </a:p>
          </p:txBody>
        </p:sp>
        <p:sp>
          <p:nvSpPr>
            <p:cNvPr id="71" name="Rectangle 70"/>
            <p:cNvSpPr/>
            <p:nvPr/>
          </p:nvSpPr>
          <p:spPr>
            <a:xfrm>
              <a:off x="456996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Hive Impala</a:t>
              </a:r>
            </a:p>
          </p:txBody>
        </p:sp>
        <p:sp>
          <p:nvSpPr>
            <p:cNvPr id="72" name="Rectangle 71"/>
            <p:cNvSpPr/>
            <p:nvPr/>
          </p:nvSpPr>
          <p:spPr>
            <a:xfrm>
              <a:off x="518152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 err="1"/>
                <a:t>Scala</a:t>
              </a:r>
              <a:endParaRPr lang="en-GB" sz="800" dirty="0"/>
            </a:p>
          </p:txBody>
        </p:sp>
        <p:sp>
          <p:nvSpPr>
            <p:cNvPr id="73" name="Rectangle 72"/>
            <p:cNvSpPr/>
            <p:nvPr/>
          </p:nvSpPr>
          <p:spPr>
            <a:xfrm>
              <a:off x="579308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Spark</a:t>
              </a:r>
            </a:p>
          </p:txBody>
        </p:sp>
        <p:sp>
          <p:nvSpPr>
            <p:cNvPr id="74" name="Rectangle 73"/>
            <p:cNvSpPr/>
            <p:nvPr/>
          </p:nvSpPr>
          <p:spPr>
            <a:xfrm>
              <a:off x="640464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 err="1"/>
                <a:t>Pentaho</a:t>
              </a:r>
              <a:endParaRPr lang="en-GB" sz="800" dirty="0"/>
            </a:p>
          </p:txBody>
        </p:sp>
        <p:sp>
          <p:nvSpPr>
            <p:cNvPr id="75" name="Rectangle 74"/>
            <p:cNvSpPr/>
            <p:nvPr/>
          </p:nvSpPr>
          <p:spPr>
            <a:xfrm>
              <a:off x="7016208" y="6453336"/>
              <a:ext cx="609819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Agile SCRUM</a:t>
              </a:r>
            </a:p>
          </p:txBody>
        </p:sp>
        <p:sp>
          <p:nvSpPr>
            <p:cNvPr id="76" name="Rectangle 75"/>
            <p:cNvSpPr/>
            <p:nvPr/>
          </p:nvSpPr>
          <p:spPr>
            <a:xfrm>
              <a:off x="7626027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Final Project</a:t>
              </a:r>
            </a:p>
          </p:txBody>
        </p:sp>
        <p:sp>
          <p:nvSpPr>
            <p:cNvPr id="77" name="Rectangle 76"/>
            <p:cNvSpPr/>
            <p:nvPr/>
          </p:nvSpPr>
          <p:spPr>
            <a:xfrm>
              <a:off x="8237587" y="6453336"/>
              <a:ext cx="899591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Conclusions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4957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GB" dirty="0"/>
              <a:t>Final day project</a:t>
            </a:r>
          </a:p>
          <a:p>
            <a:pPr lvl="1"/>
            <a:r>
              <a:rPr lang="en-GB" sz="1400" dirty="0"/>
              <a:t>Using large database of house information to predict sale prices</a:t>
            </a:r>
          </a:p>
          <a:p>
            <a:endParaRPr lang="en-GB" dirty="0"/>
          </a:p>
          <a:p>
            <a:r>
              <a:rPr lang="en-GB" dirty="0"/>
              <a:t>Most time spent cleaning and categorising data into more useful formats</a:t>
            </a:r>
          </a:p>
          <a:p>
            <a:endParaRPr lang="en-GB" dirty="0"/>
          </a:p>
          <a:p>
            <a:r>
              <a:rPr lang="en-GB" dirty="0"/>
              <a:t>Developed a final prediction and submitted to </a:t>
            </a:r>
            <a:r>
              <a:rPr lang="en-GB" dirty="0" err="1"/>
              <a:t>Kaggle</a:t>
            </a:r>
            <a:r>
              <a:rPr lang="en-GB" dirty="0"/>
              <a:t> to check its accuracy</a:t>
            </a:r>
          </a:p>
          <a:p>
            <a:endParaRPr lang="en-GB" dirty="0"/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 (Machine Learning)</a:t>
            </a: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0316" y="1628800"/>
            <a:ext cx="4765525" cy="197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4" name="Group 23"/>
          <p:cNvGrpSpPr>
            <a:grpSpLocks noChangeAspect="1"/>
          </p:cNvGrpSpPr>
          <p:nvPr/>
        </p:nvGrpSpPr>
        <p:grpSpPr>
          <a:xfrm>
            <a:off x="4180316" y="1826187"/>
            <a:ext cx="4765525" cy="1348881"/>
            <a:chOff x="4180316" y="2665742"/>
            <a:chExt cx="3779251" cy="1069716"/>
          </a:xfrm>
        </p:grpSpPr>
        <p:pic>
          <p:nvPicPr>
            <p:cNvPr id="7172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80316" y="2665742"/>
              <a:ext cx="3779251" cy="57261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173" name="Picture 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80316" y="3238356"/>
              <a:ext cx="3779251" cy="4971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D302D-FBDC-4F5A-A4A2-20337FC70061}" type="slidenum">
              <a:rPr lang="en-GB" smtClean="0"/>
              <a:t>8</a:t>
            </a:fld>
            <a:endParaRPr lang="en-GB"/>
          </a:p>
        </p:txBody>
      </p:sp>
      <p:sp>
        <p:nvSpPr>
          <p:cNvPr id="19" name="AutoShape 8" descr="https://owa.qa.com/OWA/service.svc/s/GetFileAttachment?id=AAMkADRkNGQ1NGRhLWQxZWYtNDBjZC1hYzU1LWU3NDc5YmQyZmNiNQBGAAAAAABp9Kolm3I2QL8sQSDMT9h6BwBH%2BczAhmbASrxfZSDDM09qAAAAAAEMAABH%2BczAhmbASrxfZSDDM09qAAAuGS6zAAABEgAQALMrJyezvDZKtyWSuoS1DeA%3D&amp;isImagePreview=True&amp;X-OWA-CANARY=WkibMb6s8UC-xjz8LcgCdPVB6NLXodQICcts4VIUcujZ6lTLd7ReV0USuaTmUVG5SIiaP75Xu_k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2" name="AutoShape 11" descr="https://owa.qa.com/OWA/service.svc/s/GetFileAttachment?id=AAMkADRkNGQ1NGRhLWQxZWYtNDBjZC1hYzU1LWU3NDc5YmQyZmNiNQBGAAAAAABp9Kolm3I2QL8sQSDMT9h6BwBH%2BczAhmbASrxfZSDDM09qAAAAAAEMAABH%2BczAhmbASrxfZSDDM09qAAAuGS6zAAABEgAQAGSLi1g6vQpHid1DaZzvuQk%3D&amp;isImagePreview=True&amp;X-OWA-CANARY=xuc88TX1kEumOntiiE5i3kO7EObXodQIBB2A5UB5V1H82qmJ0w4ToNi8nBNE0qR62_VloX0tb-g.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3" name="AutoShape 14" descr="https://owa.qa.com/OWA/service.svc/s/GetFileAttachment?id=AAMkADRkNGQ1NGRhLWQxZWYtNDBjZC1hYzU1LWU3NDc5YmQyZmNiNQBGAAAAAABp9Kolm3I2QL8sQSDMT9h6BwBH%2BczAhmbASrxfZSDDM09qAAAAAAEMAABH%2BczAhmbASrxfZSDDM09qAAAuGS60AAABEgAQALFyMzyhCT1Jj4H3DQWsOXw%3D&amp;isImagePreview=True&amp;X-OWA-CANARY=Atp8PChWOEypOBD2FUK0KSEbYuvZodQIBU1gkDXAmdmhWVogBlWOJqCTk9K5CSHpKFgxnTWR_VU.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7183" name="Picture 1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0316" y="3284984"/>
            <a:ext cx="4765525" cy="1565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84" name="Picture 1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0316" y="4982403"/>
            <a:ext cx="4765525" cy="5348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54" name="Group 53"/>
          <p:cNvGrpSpPr>
            <a:grpSpLocks noChangeAspect="1"/>
          </p:cNvGrpSpPr>
          <p:nvPr/>
        </p:nvGrpSpPr>
        <p:grpSpPr>
          <a:xfrm>
            <a:off x="-1" y="6453336"/>
            <a:ext cx="9137179" cy="404664"/>
            <a:chOff x="-1" y="6453336"/>
            <a:chExt cx="9137179" cy="404664"/>
          </a:xfrm>
        </p:grpSpPr>
        <p:sp>
          <p:nvSpPr>
            <p:cNvPr id="55" name="Rectangle 54"/>
            <p:cNvSpPr/>
            <p:nvPr/>
          </p:nvSpPr>
          <p:spPr>
            <a:xfrm>
              <a:off x="-1" y="6453336"/>
              <a:ext cx="905469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Introduction</a:t>
              </a:r>
              <a:endParaRPr lang="en-GB" sz="900" dirty="0"/>
            </a:p>
          </p:txBody>
        </p:sp>
        <p:sp>
          <p:nvSpPr>
            <p:cNvPr id="56" name="Rectangle 55"/>
            <p:cNvSpPr/>
            <p:nvPr/>
          </p:nvSpPr>
          <p:spPr>
            <a:xfrm>
              <a:off x="2128588" y="6453336"/>
              <a:ext cx="606699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SQL</a:t>
              </a: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1517029" y="6453336"/>
              <a:ext cx="611560" cy="40466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R</a:t>
              </a: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273528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 err="1"/>
                <a:t>Hadoop</a:t>
              </a:r>
              <a:r>
                <a:rPr lang="en-GB" sz="800" dirty="0"/>
                <a:t> Cluster</a:t>
              </a: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905469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Python</a:t>
              </a: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334684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Mongo DB</a:t>
              </a:r>
            </a:p>
          </p:txBody>
        </p:sp>
        <p:sp>
          <p:nvSpPr>
            <p:cNvPr id="61" name="Rectangle 60"/>
            <p:cNvSpPr/>
            <p:nvPr/>
          </p:nvSpPr>
          <p:spPr>
            <a:xfrm>
              <a:off x="395840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CI</a:t>
              </a:r>
            </a:p>
          </p:txBody>
        </p:sp>
        <p:sp>
          <p:nvSpPr>
            <p:cNvPr id="62" name="Rectangle 61"/>
            <p:cNvSpPr/>
            <p:nvPr/>
          </p:nvSpPr>
          <p:spPr>
            <a:xfrm>
              <a:off x="456996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Hive Impala</a:t>
              </a:r>
            </a:p>
          </p:txBody>
        </p:sp>
        <p:sp>
          <p:nvSpPr>
            <p:cNvPr id="63" name="Rectangle 62"/>
            <p:cNvSpPr/>
            <p:nvPr/>
          </p:nvSpPr>
          <p:spPr>
            <a:xfrm>
              <a:off x="518152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 err="1"/>
                <a:t>Scala</a:t>
              </a:r>
              <a:endParaRPr lang="en-GB" sz="800" dirty="0"/>
            </a:p>
          </p:txBody>
        </p:sp>
        <p:sp>
          <p:nvSpPr>
            <p:cNvPr id="64" name="Rectangle 63"/>
            <p:cNvSpPr/>
            <p:nvPr/>
          </p:nvSpPr>
          <p:spPr>
            <a:xfrm>
              <a:off x="579308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Spark</a:t>
              </a:r>
            </a:p>
          </p:txBody>
        </p:sp>
        <p:sp>
          <p:nvSpPr>
            <p:cNvPr id="65" name="Rectangle 64"/>
            <p:cNvSpPr/>
            <p:nvPr/>
          </p:nvSpPr>
          <p:spPr>
            <a:xfrm>
              <a:off x="640464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 err="1"/>
                <a:t>Pentaho</a:t>
              </a:r>
              <a:endParaRPr lang="en-GB" sz="800" dirty="0"/>
            </a:p>
          </p:txBody>
        </p:sp>
        <p:sp>
          <p:nvSpPr>
            <p:cNvPr id="66" name="Rectangle 65"/>
            <p:cNvSpPr/>
            <p:nvPr/>
          </p:nvSpPr>
          <p:spPr>
            <a:xfrm>
              <a:off x="7016208" y="6453336"/>
              <a:ext cx="609819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Agile SCRUM</a:t>
              </a:r>
            </a:p>
          </p:txBody>
        </p:sp>
        <p:sp>
          <p:nvSpPr>
            <p:cNvPr id="67" name="Rectangle 66"/>
            <p:cNvSpPr/>
            <p:nvPr/>
          </p:nvSpPr>
          <p:spPr>
            <a:xfrm>
              <a:off x="7626027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Final Project</a:t>
              </a:r>
            </a:p>
          </p:txBody>
        </p:sp>
        <p:sp>
          <p:nvSpPr>
            <p:cNvPr id="68" name="Rectangle 67"/>
            <p:cNvSpPr/>
            <p:nvPr/>
          </p:nvSpPr>
          <p:spPr>
            <a:xfrm>
              <a:off x="8237587" y="6453336"/>
              <a:ext cx="899591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Conclusions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07453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GB" dirty="0"/>
              <a:t>Introduction to database management via Oracle SQL</a:t>
            </a:r>
          </a:p>
          <a:p>
            <a:endParaRPr lang="en-GB" dirty="0"/>
          </a:p>
          <a:p>
            <a:r>
              <a:rPr lang="en-GB" dirty="0"/>
              <a:t>Creating tables and inserting data</a:t>
            </a:r>
          </a:p>
          <a:p>
            <a:endParaRPr lang="en-GB" dirty="0"/>
          </a:p>
          <a:p>
            <a:r>
              <a:rPr lang="en-GB" dirty="0"/>
              <a:t>Learning keywords for query functions, and testing them on our own and some pre-built tables</a:t>
            </a:r>
          </a:p>
          <a:p>
            <a:pPr lvl="1"/>
            <a:r>
              <a:rPr lang="en-GB" sz="1400" dirty="0"/>
              <a:t>Using </a:t>
            </a:r>
            <a:r>
              <a:rPr lang="en-GB" sz="1400" dirty="0" err="1"/>
              <a:t>subqueries</a:t>
            </a:r>
            <a:r>
              <a:rPr lang="en-GB" sz="1400" dirty="0"/>
              <a:t> to retrieve more specific data subsets</a:t>
            </a:r>
          </a:p>
          <a:p>
            <a:pPr lvl="1"/>
            <a:endParaRPr lang="en-GB" dirty="0"/>
          </a:p>
          <a:p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SQL (Oracle)</a:t>
            </a:r>
          </a:p>
        </p:txBody>
      </p:sp>
      <p:pic>
        <p:nvPicPr>
          <p:cNvPr id="4103" name="Picture 7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252"/>
          <a:stretch/>
        </p:blipFill>
        <p:spPr bwMode="auto">
          <a:xfrm>
            <a:off x="4662889" y="1412776"/>
            <a:ext cx="3621245" cy="2424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D302D-FBDC-4F5A-A4A2-20337FC70061}" type="slidenum">
              <a:rPr lang="en-GB" smtClean="0"/>
              <a:t>9</a:t>
            </a:fld>
            <a:endParaRPr lang="en-GB"/>
          </a:p>
        </p:txBody>
      </p:sp>
      <p:grpSp>
        <p:nvGrpSpPr>
          <p:cNvPr id="43" name="Group 42"/>
          <p:cNvGrpSpPr>
            <a:grpSpLocks noChangeAspect="1"/>
          </p:cNvGrpSpPr>
          <p:nvPr/>
        </p:nvGrpSpPr>
        <p:grpSpPr>
          <a:xfrm>
            <a:off x="-1" y="6453336"/>
            <a:ext cx="9137179" cy="404664"/>
            <a:chOff x="-1" y="6453336"/>
            <a:chExt cx="9137179" cy="404664"/>
          </a:xfrm>
        </p:grpSpPr>
        <p:sp>
          <p:nvSpPr>
            <p:cNvPr id="44" name="Rectangle 43"/>
            <p:cNvSpPr/>
            <p:nvPr/>
          </p:nvSpPr>
          <p:spPr>
            <a:xfrm>
              <a:off x="-1" y="6453336"/>
              <a:ext cx="905469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Introduction</a:t>
              </a:r>
              <a:endParaRPr lang="en-GB" sz="900" dirty="0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2128588" y="6453336"/>
              <a:ext cx="606699" cy="40466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SQL</a:t>
              </a: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1517029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R</a:t>
              </a: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273528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 err="1"/>
                <a:t>Hadoop</a:t>
              </a:r>
              <a:r>
                <a:rPr lang="en-GB" sz="800" dirty="0"/>
                <a:t> Cluster</a:t>
              </a: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905469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Python</a:t>
              </a: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334684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Mongo DB</a:t>
              </a: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395840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CI</a:t>
              </a: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456996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Hive Impala</a:t>
              </a: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518152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 err="1"/>
                <a:t>Scala</a:t>
              </a:r>
              <a:endParaRPr lang="en-GB" sz="800" dirty="0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579308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Spark</a:t>
              </a:r>
            </a:p>
          </p:txBody>
        </p:sp>
        <p:sp>
          <p:nvSpPr>
            <p:cNvPr id="54" name="Rectangle 53"/>
            <p:cNvSpPr/>
            <p:nvPr/>
          </p:nvSpPr>
          <p:spPr>
            <a:xfrm>
              <a:off x="640464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 err="1"/>
                <a:t>Pentaho</a:t>
              </a:r>
              <a:endParaRPr lang="en-GB" sz="800" dirty="0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7016208" y="6453336"/>
              <a:ext cx="609819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Agile SCRUM</a:t>
              </a:r>
            </a:p>
          </p:txBody>
        </p:sp>
        <p:sp>
          <p:nvSpPr>
            <p:cNvPr id="56" name="Rectangle 55"/>
            <p:cNvSpPr/>
            <p:nvPr/>
          </p:nvSpPr>
          <p:spPr>
            <a:xfrm>
              <a:off x="7626027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Final Project</a:t>
              </a: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8237587" y="6453336"/>
              <a:ext cx="899591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Conclusions</a:t>
              </a:r>
            </a:p>
          </p:txBody>
        </p:sp>
      </p:grpSp>
      <p:pic>
        <p:nvPicPr>
          <p:cNvPr id="58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951"/>
          <a:stretch/>
        </p:blipFill>
        <p:spPr bwMode="auto">
          <a:xfrm>
            <a:off x="4665260" y="4725144"/>
            <a:ext cx="3618874" cy="4072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9" name="Picture 7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921"/>
          <a:stretch/>
        </p:blipFill>
        <p:spPr bwMode="auto">
          <a:xfrm>
            <a:off x="4662888" y="3837214"/>
            <a:ext cx="3621245" cy="7892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0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097"/>
          <a:stretch/>
        </p:blipFill>
        <p:spPr bwMode="auto">
          <a:xfrm>
            <a:off x="4665260" y="5132409"/>
            <a:ext cx="3618874" cy="6975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26406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Horizon">
  <a:themeElements>
    <a:clrScheme name="Horizon">
      <a:dk1>
        <a:srgbClr val="000000"/>
      </a:dk1>
      <a:lt1>
        <a:srgbClr val="FFFFFF"/>
      </a:lt1>
      <a:dk2>
        <a:srgbClr val="1F2123"/>
      </a:dk2>
      <a:lt2>
        <a:srgbClr val="DC9E1F"/>
      </a:lt2>
      <a:accent1>
        <a:srgbClr val="7E97AD"/>
      </a:accent1>
      <a:accent2>
        <a:srgbClr val="CC8E60"/>
      </a:accent2>
      <a:accent3>
        <a:srgbClr val="7A6A60"/>
      </a:accent3>
      <a:accent4>
        <a:srgbClr val="B4936D"/>
      </a:accent4>
      <a:accent5>
        <a:srgbClr val="67787B"/>
      </a:accent5>
      <a:accent6>
        <a:srgbClr val="9D936F"/>
      </a:accent6>
      <a:hlink>
        <a:srgbClr val="646464"/>
      </a:hlink>
      <a:folHlink>
        <a:srgbClr val="969696"/>
      </a:folHlink>
    </a:clrScheme>
    <a:fontScheme name="Aspect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Horizon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hade val="100000"/>
                <a:satMod val="100000"/>
              </a:schemeClr>
            </a:gs>
            <a:gs pos="100000">
              <a:schemeClr val="phClr">
                <a:tint val="61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</a:schemeClr>
            </a:gs>
            <a:gs pos="100000">
              <a:schemeClr val="phClr">
                <a:tint val="90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5240" cap="flat" cmpd="sng" algn="ctr">
          <a:solidFill>
            <a:schemeClr val="phClr">
              <a:tint val="25000"/>
              <a:alpha val="25000"/>
            </a:schemeClr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2924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prstMaterial="flat">
            <a:bevelT w="34925" h="47625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6000"/>
                <a:shade val="100000"/>
                <a:alpha val="100000"/>
                <a:satMod val="140000"/>
              </a:schemeClr>
            </a:gs>
            <a:gs pos="31000">
              <a:schemeClr val="phClr">
                <a:tint val="100000"/>
                <a:shade val="90000"/>
                <a:alpha val="100000"/>
              </a:schemeClr>
            </a:gs>
            <a:gs pos="100000">
              <a:schemeClr val="phClr">
                <a:tint val="100000"/>
                <a:shade val="80000"/>
                <a:alpha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hade val="100000"/>
                <a:alpha val="100000"/>
                <a:satMod val="180000"/>
              </a:schemeClr>
            </a:gs>
            <a:gs pos="41000">
              <a:schemeClr val="phClr">
                <a:tint val="100000"/>
                <a:shade val="100000"/>
                <a:alpha val="100000"/>
                <a:satMod val="150000"/>
              </a:schemeClr>
            </a:gs>
            <a:gs pos="100000">
              <a:schemeClr val="phClr">
                <a:tint val="100000"/>
                <a:shade val="65000"/>
                <a:alpha val="100000"/>
              </a:schemeClr>
            </a:gs>
          </a:gsLst>
          <a:path path="circle">
            <a:fillToRect l="50000" t="80000" r="100000" b="10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Horizon</Template>
  <TotalTime>3463</TotalTime>
  <Words>3546</Words>
  <Application>Microsoft Office PowerPoint</Application>
  <PresentationFormat>On-screen Show (4:3)</PresentationFormat>
  <Paragraphs>1320</Paragraphs>
  <Slides>60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1" baseType="lpstr">
      <vt:lpstr>Horizon</vt:lpstr>
      <vt:lpstr>QA Academy Big Data Stream</vt:lpstr>
      <vt:lpstr>Introduction</vt:lpstr>
      <vt:lpstr>Python</vt:lpstr>
      <vt:lpstr>Python</vt:lpstr>
      <vt:lpstr>Python</vt:lpstr>
      <vt:lpstr>R</vt:lpstr>
      <vt:lpstr>R (Machine Learning)</vt:lpstr>
      <vt:lpstr>R (Machine Learning)</vt:lpstr>
      <vt:lpstr>SQL (Oracle)</vt:lpstr>
      <vt:lpstr>Cluster Administration via AWS</vt:lpstr>
      <vt:lpstr>Cluster Administration via AWS</vt:lpstr>
      <vt:lpstr>NoSQL (MongoDB)</vt:lpstr>
      <vt:lpstr>Continuous integration</vt:lpstr>
      <vt:lpstr>Continuous integration</vt:lpstr>
      <vt:lpstr>Continuous integration</vt:lpstr>
      <vt:lpstr>Continuous integration</vt:lpstr>
      <vt:lpstr>Hadoop (Hive/Impala)</vt:lpstr>
      <vt:lpstr>Hadoop (Hive)</vt:lpstr>
      <vt:lpstr>Hadoop (Hive)</vt:lpstr>
      <vt:lpstr>Hadoop (Hive/Impala)</vt:lpstr>
      <vt:lpstr>Hadoop (IMPALA)</vt:lpstr>
      <vt:lpstr>Hadoop (HIVE/IMPALA)</vt:lpstr>
      <vt:lpstr>Scala</vt:lpstr>
      <vt:lpstr>spark</vt:lpstr>
      <vt:lpstr>Spark (Dataframes)</vt:lpstr>
      <vt:lpstr>Spark (Dataframes)</vt:lpstr>
      <vt:lpstr>Spark (Data cleaning)</vt:lpstr>
      <vt:lpstr>Spark (Streaming)</vt:lpstr>
      <vt:lpstr>Spark (Machine Learning)</vt:lpstr>
      <vt:lpstr>Pentaho</vt:lpstr>
      <vt:lpstr>Pentaho</vt:lpstr>
      <vt:lpstr>Tensorflow</vt:lpstr>
      <vt:lpstr>Tensorflow</vt:lpstr>
      <vt:lpstr>Scrum/Agile</vt:lpstr>
      <vt:lpstr>Final Project - Introduction</vt:lpstr>
      <vt:lpstr>Final Project - Data</vt:lpstr>
      <vt:lpstr>Final Project – User stories</vt:lpstr>
      <vt:lpstr>Final Project - Technologies</vt:lpstr>
      <vt:lpstr>Final Project – Clustering</vt:lpstr>
      <vt:lpstr>Final Project – Clustering</vt:lpstr>
      <vt:lpstr>Final Project – Clustering</vt:lpstr>
      <vt:lpstr>Final Project – Clustering</vt:lpstr>
      <vt:lpstr>Final Project – Cluster Testing</vt:lpstr>
      <vt:lpstr>Final Project – Clustering PROBLEMS VM</vt:lpstr>
      <vt:lpstr>Final Project – Clustering PROBLEMS aws</vt:lpstr>
      <vt:lpstr>Final Project (Tensorflow)</vt:lpstr>
      <vt:lpstr>Final Project (Tensorflow Limitations)</vt:lpstr>
      <vt:lpstr>Final Project (Tensorflow Results)</vt:lpstr>
      <vt:lpstr>Final Project – Data Visualisation </vt:lpstr>
      <vt:lpstr>Final Project – Data Visualisation </vt:lpstr>
      <vt:lpstr>Final Project – Data Visualisation </vt:lpstr>
      <vt:lpstr>Final Project – Data Visualisation </vt:lpstr>
      <vt:lpstr>Final Project – Data Visualisation </vt:lpstr>
      <vt:lpstr>Final Project – Spark MlLIb</vt:lpstr>
      <vt:lpstr>Final Project – Spark MlLIb</vt:lpstr>
      <vt:lpstr>Final Project – Spark MlLIb</vt:lpstr>
      <vt:lpstr>Final Project – Spark MlLIb</vt:lpstr>
      <vt:lpstr>Final Project – ML Algorithms</vt:lpstr>
      <vt:lpstr>Final Project – Results</vt:lpstr>
      <vt:lpstr>Conclusions</vt:lpstr>
    </vt:vector>
  </TitlesOfParts>
  <Company>QA Ltd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Facebook location data analysis</dc:title>
  <dc:creator>student</dc:creator>
  <cp:lastModifiedBy>student</cp:lastModifiedBy>
  <cp:revision>103</cp:revision>
  <dcterms:created xsi:type="dcterms:W3CDTF">2017-05-18T15:48:43Z</dcterms:created>
  <dcterms:modified xsi:type="dcterms:W3CDTF">2017-05-25T08:37:18Z</dcterms:modified>
</cp:coreProperties>
</file>